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16.xml" ContentType="application/vnd.openxmlformats-officedocument.drawingml.chart+xml"/>
  <Override PartName="/ppt/notesSlides/notesSlide26.xml" ContentType="application/vnd.openxmlformats-officedocument.presentationml.notesSlide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18.xml" ContentType="application/vnd.openxmlformats-officedocument.drawingml.chart+xml"/>
  <Override PartName="/ppt/notesSlides/notesSlide28.xml" ContentType="application/vnd.openxmlformats-officedocument.presentationml.notesSlid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Override PartName="/ppt/notesSlides/notesSlide31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33.xml" ContentType="application/vnd.openxmlformats-officedocument.presentationml.notesSlide+xml"/>
  <Override PartName="/ppt/charts/chart25.xml" ContentType="application/vnd.openxmlformats-officedocument.drawingml.chart+xml"/>
  <Override PartName="/ppt/notesSlides/notesSlide34.xml" ContentType="application/vnd.openxmlformats-officedocument.presentationml.notesSlide+xml"/>
  <Override PartName="/ppt/charts/chart26.xml" ContentType="application/vnd.openxmlformats-officedocument.drawingml.chart+xml"/>
  <Override PartName="/ppt/notesSlides/notesSlide35.xml" ContentType="application/vnd.openxmlformats-officedocument.presentationml.notesSlide+xml"/>
  <Override PartName="/ppt/charts/chart27.xml" ContentType="application/vnd.openxmlformats-officedocument.drawingml.chart+xml"/>
  <Override PartName="/ppt/notesSlides/notesSlide36.xml" ContentType="application/vnd.openxmlformats-officedocument.presentationml.notesSlide+xml"/>
  <Override PartName="/ppt/charts/chart28.xml" ContentType="application/vnd.openxmlformats-officedocument.drawingml.chart+xml"/>
  <Override PartName="/ppt/drawings/drawing1.xml" ContentType="application/vnd.openxmlformats-officedocument.drawingml.chartshapes+xml"/>
  <Override PartName="/ppt/notesSlides/notesSlide37.xml" ContentType="application/vnd.openxmlformats-officedocument.presentationml.notesSlide+xml"/>
  <Override PartName="/ppt/charts/chart29.xml" ContentType="application/vnd.openxmlformats-officedocument.drawingml.chart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30.xml" ContentType="application/vnd.openxmlformats-officedocument.drawingml.chart+xml"/>
  <Override PartName="/ppt/notesSlides/notesSlide40.xml" ContentType="application/vnd.openxmlformats-officedocument.presentationml.notesSlide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162" r:id="rId1"/>
  </p:sldMasterIdLst>
  <p:notesMasterIdLst>
    <p:notesMasterId r:id="rId43"/>
  </p:notesMasterIdLst>
  <p:handoutMasterIdLst>
    <p:handoutMasterId r:id="rId44"/>
  </p:handoutMasterIdLst>
  <p:sldIdLst>
    <p:sldId id="395" r:id="rId2"/>
    <p:sldId id="778" r:id="rId3"/>
    <p:sldId id="776" r:id="rId4"/>
    <p:sldId id="777" r:id="rId5"/>
    <p:sldId id="691" r:id="rId6"/>
    <p:sldId id="606" r:id="rId7"/>
    <p:sldId id="607" r:id="rId8"/>
    <p:sldId id="610" r:id="rId9"/>
    <p:sldId id="733" r:id="rId10"/>
    <p:sldId id="662" r:id="rId11"/>
    <p:sldId id="615" r:id="rId12"/>
    <p:sldId id="705" r:id="rId13"/>
    <p:sldId id="767" r:id="rId14"/>
    <p:sldId id="768" r:id="rId15"/>
    <p:sldId id="738" r:id="rId16"/>
    <p:sldId id="769" r:id="rId17"/>
    <p:sldId id="711" r:id="rId18"/>
    <p:sldId id="737" r:id="rId19"/>
    <p:sldId id="740" r:id="rId20"/>
    <p:sldId id="712" r:id="rId21"/>
    <p:sldId id="741" r:id="rId22"/>
    <p:sldId id="713" r:id="rId23"/>
    <p:sldId id="742" r:id="rId24"/>
    <p:sldId id="744" r:id="rId25"/>
    <p:sldId id="745" r:id="rId26"/>
    <p:sldId id="746" r:id="rId27"/>
    <p:sldId id="747" r:id="rId28"/>
    <p:sldId id="750" r:id="rId29"/>
    <p:sldId id="751" r:id="rId30"/>
    <p:sldId id="770" r:id="rId31"/>
    <p:sldId id="753" r:id="rId32"/>
    <p:sldId id="755" r:id="rId33"/>
    <p:sldId id="771" r:id="rId34"/>
    <p:sldId id="759" r:id="rId35"/>
    <p:sldId id="760" r:id="rId36"/>
    <p:sldId id="762" r:id="rId37"/>
    <p:sldId id="763" r:id="rId38"/>
    <p:sldId id="764" r:id="rId39"/>
    <p:sldId id="775" r:id="rId40"/>
    <p:sldId id="773" r:id="rId41"/>
    <p:sldId id="774" r:id="rId42"/>
  </p:sldIdLst>
  <p:sldSz cx="9144000" cy="6858000" type="screen4x3"/>
  <p:notesSz cx="67945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80540AD2-1C05-4E76-891A-EBB5C6FB3805}">
          <p14:sldIdLst>
            <p14:sldId id="395"/>
            <p14:sldId id="778"/>
            <p14:sldId id="776"/>
            <p14:sldId id="777"/>
            <p14:sldId id="691"/>
            <p14:sldId id="606"/>
            <p14:sldId id="607"/>
            <p14:sldId id="610"/>
            <p14:sldId id="733"/>
            <p14:sldId id="662"/>
            <p14:sldId id="615"/>
            <p14:sldId id="705"/>
            <p14:sldId id="767"/>
            <p14:sldId id="768"/>
            <p14:sldId id="738"/>
            <p14:sldId id="769"/>
            <p14:sldId id="711"/>
            <p14:sldId id="737"/>
            <p14:sldId id="740"/>
            <p14:sldId id="712"/>
            <p14:sldId id="741"/>
            <p14:sldId id="713"/>
            <p14:sldId id="742"/>
            <p14:sldId id="744"/>
            <p14:sldId id="745"/>
            <p14:sldId id="746"/>
            <p14:sldId id="747"/>
            <p14:sldId id="750"/>
            <p14:sldId id="751"/>
            <p14:sldId id="770"/>
            <p14:sldId id="753"/>
            <p14:sldId id="755"/>
            <p14:sldId id="771"/>
            <p14:sldId id="759"/>
            <p14:sldId id="760"/>
            <p14:sldId id="762"/>
            <p14:sldId id="763"/>
            <p14:sldId id="764"/>
            <p14:sldId id="775"/>
            <p14:sldId id="773"/>
            <p14:sldId id="7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orient="horz" pos="1797">
          <p15:clr>
            <a:srgbClr val="A4A3A4"/>
          </p15:clr>
        </p15:guide>
        <p15:guide id="3" orient="horz" pos="1298">
          <p15:clr>
            <a:srgbClr val="A4A3A4"/>
          </p15:clr>
        </p15:guide>
        <p15:guide id="4" orient="horz" pos="2069">
          <p15:clr>
            <a:srgbClr val="A4A3A4"/>
          </p15:clr>
        </p15:guide>
        <p15:guide id="5" orient="horz" pos="119">
          <p15:clr>
            <a:srgbClr val="A4A3A4"/>
          </p15:clr>
        </p15:guide>
        <p15:guide id="6" orient="horz" pos="436">
          <p15:clr>
            <a:srgbClr val="A4A3A4"/>
          </p15:clr>
        </p15:guide>
        <p15:guide id="7" orient="horz" pos="663">
          <p15:clr>
            <a:srgbClr val="A4A3A4"/>
          </p15:clr>
        </p15:guide>
        <p15:guide id="8" orient="horz" pos="1525">
          <p15:clr>
            <a:srgbClr val="A4A3A4"/>
          </p15:clr>
        </p15:guide>
        <p15:guide id="9" orient="horz" pos="3521">
          <p15:clr>
            <a:srgbClr val="A4A3A4"/>
          </p15:clr>
        </p15:guide>
        <p15:guide id="10" orient="horz" pos="2568">
          <p15:clr>
            <a:srgbClr val="A4A3A4"/>
          </p15:clr>
        </p15:guide>
        <p15:guide id="11" pos="2880">
          <p15:clr>
            <a:srgbClr val="A4A3A4"/>
          </p15:clr>
        </p15:guide>
        <p15:guide id="12" pos="204">
          <p15:clr>
            <a:srgbClr val="A4A3A4"/>
          </p15:clr>
        </p15:guide>
        <p15:guide id="13" pos="5556">
          <p15:clr>
            <a:srgbClr val="A4A3A4"/>
          </p15:clr>
        </p15:guide>
        <p15:guide id="14" pos="2699">
          <p15:clr>
            <a:srgbClr val="A4A3A4"/>
          </p15:clr>
        </p15:guide>
        <p15:guide id="15" pos="3061">
          <p15:clr>
            <a:srgbClr val="A4A3A4"/>
          </p15:clr>
        </p15:guide>
        <p15:guide id="16" pos="884">
          <p15:clr>
            <a:srgbClr val="A4A3A4"/>
          </p15:clr>
        </p15:guide>
        <p15:guide id="17" pos="1429">
          <p15:clr>
            <a:srgbClr val="A4A3A4"/>
          </p15:clr>
        </p15:guide>
        <p15:guide id="18" pos="4332">
          <p15:clr>
            <a:srgbClr val="A4A3A4"/>
          </p15:clr>
        </p15:guide>
        <p15:guide id="19" pos="4785">
          <p15:clr>
            <a:srgbClr val="A4A3A4"/>
          </p15:clr>
        </p15:guide>
        <p15:guide id="20" pos="49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0000"/>
    <a:srgbClr val="0070C0"/>
    <a:srgbClr val="B8B8B8"/>
    <a:srgbClr val="E63C14"/>
    <a:srgbClr val="404040"/>
    <a:srgbClr val="F2F2F2"/>
    <a:srgbClr val="FFFFFF"/>
    <a:srgbClr val="E5F9FF"/>
    <a:srgbClr val="FF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9146" autoAdjust="0"/>
  </p:normalViewPr>
  <p:slideViewPr>
    <p:cSldViewPr showGuides="1">
      <p:cViewPr varScale="1">
        <p:scale>
          <a:sx n="91" d="100"/>
          <a:sy n="91" d="100"/>
        </p:scale>
        <p:origin x="1382" y="53"/>
      </p:cViewPr>
      <p:guideLst>
        <p:guide orient="horz" pos="2296"/>
        <p:guide orient="horz" pos="1797"/>
        <p:guide orient="horz" pos="1298"/>
        <p:guide orient="horz" pos="2069"/>
        <p:guide orient="horz" pos="119"/>
        <p:guide orient="horz" pos="436"/>
        <p:guide orient="horz" pos="663"/>
        <p:guide orient="horz" pos="1525"/>
        <p:guide orient="horz" pos="3521"/>
        <p:guide orient="horz" pos="2568"/>
        <p:guide pos="2880"/>
        <p:guide pos="204"/>
        <p:guide pos="5556"/>
        <p:guide pos="2699"/>
        <p:guide pos="3061"/>
        <p:guide pos="884"/>
        <p:guide pos="1429"/>
        <p:guide pos="4332"/>
        <p:guide pos="4785"/>
        <p:guide pos="4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202" y="6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1.6209827909893251E-2"/>
                  <c:y val="-1.763716068584972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8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Vous voyez précisément de quoi il s'agit</c:v>
                </c:pt>
                <c:pt idx="1">
                  <c:v>Vous en avez entendu parler mais vous ne savez pas exactement ce que cela recouvre</c:v>
                </c:pt>
                <c:pt idx="2">
                  <c:v>Vous ne savez pas ce que c'est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0.16</c:v>
                </c:pt>
                <c:pt idx="1">
                  <c:v>0.22</c:v>
                </c:pt>
                <c:pt idx="2">
                  <c:v>0.62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19877491503634"/>
          <c:y val="0.15104727831594719"/>
          <c:w val="0.73654301763778263"/>
          <c:h val="0.84895272168405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92D050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76200">
                <a:solidFill>
                  <a:srgbClr val="FFFFFF">
                    <a:alpha val="40000"/>
                  </a:srgbClr>
                </a:solidFill>
              </a:ln>
            </c:spPr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Feuil1!$B$2:$B$7</c:f>
              <c:strCache>
                <c:ptCount val="6"/>
                <c:pt idx="0">
                  <c:v>Impact économique de vos activités</c:v>
                </c:pt>
                <c:pt idx="1">
                  <c:v>Impact environnemental de vos activités</c:v>
                </c:pt>
                <c:pt idx="2">
                  <c:v>Impact social de vos activités</c:v>
                </c:pt>
                <c:pt idx="3">
                  <c:v>Qualité de la gouvernance de votre entreprise</c:v>
                </c:pt>
                <c:pt idx="4">
                  <c:v>Impact territorial de vos activités</c:v>
                </c:pt>
                <c:pt idx="5">
                  <c:v>Aucun</c:v>
                </c:pt>
              </c:strCache>
            </c:strRef>
          </c:cat>
          <c:val>
            <c:numRef>
              <c:f>Feuil1!$C$2:$C$7</c:f>
              <c:numCache>
                <c:formatCode>0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14</c:v>
                </c:pt>
                <c:pt idx="3">
                  <c:v>11</c:v>
                </c:pt>
                <c:pt idx="4">
                  <c:v>6</c:v>
                </c:pt>
                <c:pt idx="5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196621776"/>
        <c:axId val="210855760"/>
      </c:barChart>
      <c:catAx>
        <c:axId val="1966217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10855760"/>
        <c:crosses val="autoZero"/>
        <c:auto val="1"/>
        <c:lblAlgn val="ctr"/>
        <c:lblOffset val="100"/>
        <c:noMultiLvlLbl val="0"/>
      </c:catAx>
      <c:valAx>
        <c:axId val="21085576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196621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19877491503634"/>
          <c:y val="0.15104727831594719"/>
          <c:w val="0.73654301763778263"/>
          <c:h val="0.674986447831900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92D050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E63C14"/>
              </a:solidFill>
              <a:ln w="76200">
                <a:solidFill>
                  <a:srgbClr val="FFFFFF">
                    <a:alpha val="40000"/>
                  </a:srgb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76200">
                <a:solidFill>
                  <a:srgbClr val="FFFFFF">
                    <a:alpha val="40000"/>
                  </a:srgbClr>
                </a:solidFill>
              </a:ln>
            </c:spPr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Feuil1!$B$2:$B$4</c:f>
              <c:strCache>
                <c:ptCount val="3"/>
                <c:pt idx="0">
                  <c:v>Oui, vos parties prenantes internes</c:v>
                </c:pt>
                <c:pt idx="1">
                  <c:v>Oui, vos parties prenantes externes</c:v>
                </c:pt>
                <c:pt idx="2">
                  <c:v>Non</c:v>
                </c:pt>
              </c:strCache>
            </c:strRef>
          </c:cat>
          <c:val>
            <c:numRef>
              <c:f>Feuil1!$C$2:$C$4</c:f>
              <c:numCache>
                <c:formatCode>0</c:formatCode>
                <c:ptCount val="3"/>
                <c:pt idx="0">
                  <c:v>47</c:v>
                </c:pt>
                <c:pt idx="1">
                  <c:v>11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09714048"/>
        <c:axId val="210260768"/>
      </c:barChart>
      <c:catAx>
        <c:axId val="2097140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10260768"/>
        <c:crosses val="autoZero"/>
        <c:auto val="1"/>
        <c:lblAlgn val="ctr"/>
        <c:lblOffset val="100"/>
        <c:noMultiLvlLbl val="0"/>
      </c:catAx>
      <c:valAx>
        <c:axId val="210260768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09714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9.9269905736317943E-2"/>
                  <c:y val="3.6151091289952024E-2"/>
                </c:manualLayout>
              </c:layout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3515909527894641"/>
                  <c:y val="-0.352068140432219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2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8.9857755530099084E-3"/>
                  <c:y val="2.3926503080499973E-2"/>
                </c:manualLayout>
              </c:layout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992695585526145E-2"/>
                  <c:y val="-0.491428446019972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2.368321900794406E-2"/>
                  <c:y val="-0.12276855543292464"/>
                </c:manualLayout>
              </c:layout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996347792763072E-2"/>
                  <c:y val="-4.88983528378082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7.1974653605725955E-2"/>
                  <c:y val="-2.9675909802945413E-3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68283462598651E-2"/>
                  <c:y val="8.5572117466164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0576420836907811"/>
                  <c:y val="-0.31783929344575346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ils travaillent sur la RSE à temps plein</c:v>
                </c:pt>
                <c:pt idx="1">
                  <c:v>Oui, mais ils ne travaillent pas sur la RSE à temps plein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0.92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22236478521785"/>
          <c:y val="0.15104727831594719"/>
          <c:w val="0.73958082173693396"/>
          <c:h val="0.84895272168405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E63C14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Feuil1!$B$2:$B$7</c:f>
              <c:strCache>
                <c:ptCount val="6"/>
                <c:pt idx="0">
                  <c:v>Direction générale</c:v>
                </c:pt>
                <c:pt idx="1">
                  <c:v>Gouvernance</c:v>
                </c:pt>
                <c:pt idx="2">
                  <c:v>Direction des ressources humaines</c:v>
                </c:pt>
                <c:pt idx="3">
                  <c:v>Direction financière</c:v>
                </c:pt>
                <c:pt idx="4">
                  <c:v>Qualité, Sécurité, Environnement</c:v>
                </c:pt>
                <c:pt idx="5">
                  <c:v>Autre</c:v>
                </c:pt>
              </c:strCache>
            </c:strRef>
          </c:cat>
          <c:val>
            <c:numRef>
              <c:f>Feuil1!$C$2:$C$7</c:f>
              <c:numCache>
                <c:formatCode>0</c:formatCode>
                <c:ptCount val="6"/>
                <c:pt idx="0">
                  <c:v>60</c:v>
                </c:pt>
                <c:pt idx="1">
                  <c:v>25</c:v>
                </c:pt>
                <c:pt idx="2">
                  <c:v>10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30315664"/>
        <c:axId val="230316224"/>
      </c:barChart>
      <c:catAx>
        <c:axId val="2303156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30316224"/>
        <c:crosses val="autoZero"/>
        <c:auto val="1"/>
        <c:lblAlgn val="ctr"/>
        <c:lblOffset val="100"/>
        <c:noMultiLvlLbl val="0"/>
      </c:catAx>
      <c:valAx>
        <c:axId val="230316224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30315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22236478521785"/>
          <c:y val="6.2259022141124325E-2"/>
          <c:w val="0.73958082173693396"/>
          <c:h val="0.937740977858875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E63C14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Feuil1!$B$2:$B$9</c:f>
              <c:strCache>
                <c:ptCount val="8"/>
                <c:pt idx="0">
                  <c:v>Ressources Humaines</c:v>
                </c:pt>
                <c:pt idx="1">
                  <c:v>Qualité</c:v>
                </c:pt>
                <c:pt idx="2">
                  <c:v>Marketing</c:v>
                </c:pt>
                <c:pt idx="3">
                  <c:v>Moyens Généraux</c:v>
                </c:pt>
                <c:pt idx="4">
                  <c:v>Achats</c:v>
                </c:pt>
                <c:pt idx="5">
                  <c:v>Communication</c:v>
                </c:pt>
                <c:pt idx="6">
                  <c:v>Finance</c:v>
                </c:pt>
                <c:pt idx="7">
                  <c:v>Autres</c:v>
                </c:pt>
              </c:strCache>
            </c:strRef>
          </c:cat>
          <c:val>
            <c:numRef>
              <c:f>Feuil1!$C$2:$C$9</c:f>
              <c:numCache>
                <c:formatCode>0</c:formatCode>
                <c:ptCount val="8"/>
                <c:pt idx="0">
                  <c:v>37</c:v>
                </c:pt>
                <c:pt idx="1">
                  <c:v>35</c:v>
                </c:pt>
                <c:pt idx="2">
                  <c:v>24</c:v>
                </c:pt>
                <c:pt idx="3">
                  <c:v>23</c:v>
                </c:pt>
                <c:pt idx="4">
                  <c:v>16</c:v>
                </c:pt>
                <c:pt idx="5">
                  <c:v>9</c:v>
                </c:pt>
                <c:pt idx="6" formatCode="General">
                  <c:v>8</c:v>
                </c:pt>
                <c:pt idx="7" formatCode="General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09814400"/>
        <c:axId val="209814960"/>
      </c:barChart>
      <c:catAx>
        <c:axId val="2098144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814960"/>
        <c:crosses val="autoZero"/>
        <c:auto val="1"/>
        <c:lblAlgn val="ctr"/>
        <c:lblOffset val="100"/>
        <c:noMultiLvlLbl val="0"/>
      </c:catAx>
      <c:valAx>
        <c:axId val="20981496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098144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.1013697058411675"/>
                  <c:y val="2.3926503080499973E-2"/>
                </c:manualLayout>
              </c:layout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4775690395460429"/>
                  <c:y val="-0.293390309540049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22236478521785"/>
          <c:y val="0.15104727831594719"/>
          <c:w val="0.61971919604911385"/>
          <c:h val="0.84895272168405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92D050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E63C14"/>
              </a:solidFill>
              <a:ln w="76200">
                <a:solidFill>
                  <a:srgbClr val="FFFFFF">
                    <a:alpha val="40000"/>
                  </a:srgbClr>
                </a:solidFill>
              </a:ln>
            </c:spPr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Feuil1!$B$2:$B$6</c:f>
              <c:strCache>
                <c:ptCount val="5"/>
                <c:pt idx="0">
                  <c:v>ISO 14001</c:v>
                </c:pt>
                <c:pt idx="1">
                  <c:v>AFAQ 26000</c:v>
                </c:pt>
                <c:pt idx="2">
                  <c:v>ISO 9001</c:v>
                </c:pt>
                <c:pt idx="3">
                  <c:v>Autres</c:v>
                </c:pt>
                <c:pt idx="4">
                  <c:v>Non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 formatCode="0">
                  <c:v>3</c:v>
                </c:pt>
                <c:pt idx="3" formatCode="0">
                  <c:v>1</c:v>
                </c:pt>
                <c:pt idx="4" formatCode="0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30300768"/>
        <c:axId val="230301328"/>
      </c:barChart>
      <c:catAx>
        <c:axId val="2303007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30301328"/>
        <c:crosses val="autoZero"/>
        <c:auto val="1"/>
        <c:lblAlgn val="ctr"/>
        <c:lblOffset val="100"/>
        <c:noMultiLvlLbl val="0"/>
      </c:catAx>
      <c:valAx>
        <c:axId val="230301328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303007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39437334812692"/>
          <c:y val="9.4168128080815358E-2"/>
          <c:w val="0.53583340198172047"/>
          <c:h val="0.734433635244473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Tout à fait d'accord</c:v>
                </c:pt>
              </c:strCache>
            </c:strRef>
          </c:tx>
          <c:spPr>
            <a:solidFill>
              <a:srgbClr val="669900"/>
            </a:solidFill>
            <a:ln w="12700"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rebuchet MS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La RSE permet d'améliorer l'image et la réputation de votre entreprise</c:v>
                </c:pt>
                <c:pt idx="1">
                  <c:v>La RSE répond aux attentes des clients d'une économie plus responsable</c:v>
                </c:pt>
                <c:pt idx="2">
                  <c:v>La RSE est une priorité malgré le contexte économique difficile</c:v>
                </c:pt>
                <c:pt idx="3">
                  <c:v>La RSE permet de rationaliser le fonctionnement de l'entreprise et réduire ses coûts</c:v>
                </c:pt>
                <c:pt idx="4">
                  <c:v>La RSE favorise la compétitivité économique de votre entreprise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0.2</c:v>
                </c:pt>
                <c:pt idx="1">
                  <c:v>0.17</c:v>
                </c:pt>
                <c:pt idx="2">
                  <c:v>0.18</c:v>
                </c:pt>
                <c:pt idx="3">
                  <c:v>0.12</c:v>
                </c:pt>
                <c:pt idx="4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Plutôt d'accord</c:v>
                </c:pt>
              </c:strCache>
            </c:strRef>
          </c:tx>
          <c:spPr>
            <a:solidFill>
              <a:srgbClr val="B5CF64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La RSE permet d'améliorer l'image et la réputation de votre entreprise</c:v>
                </c:pt>
                <c:pt idx="1">
                  <c:v>La RSE répond aux attentes des clients d'une économie plus responsable</c:v>
                </c:pt>
                <c:pt idx="2">
                  <c:v>La RSE est une priorité malgré le contexte économique difficile</c:v>
                </c:pt>
                <c:pt idx="3">
                  <c:v>La RSE permet de rationaliser le fonctionnement de l'entreprise et réduire ses coûts</c:v>
                </c:pt>
                <c:pt idx="4">
                  <c:v>La RSE favorise la compétitivité économique de votre entreprise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0.4</c:v>
                </c:pt>
                <c:pt idx="1">
                  <c:v>0.41</c:v>
                </c:pt>
                <c:pt idx="2">
                  <c:v>0.28999999999999998</c:v>
                </c:pt>
                <c:pt idx="3">
                  <c:v>0.32</c:v>
                </c:pt>
                <c:pt idx="4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Pas vraiment d'accord</c:v>
                </c:pt>
              </c:strCache>
            </c:strRef>
          </c:tx>
          <c:spPr>
            <a:solidFill>
              <a:srgbClr val="FFAC33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La RSE permet d'améliorer l'image et la réputation de votre entreprise</c:v>
                </c:pt>
                <c:pt idx="1">
                  <c:v>La RSE répond aux attentes des clients d'une économie plus responsable</c:v>
                </c:pt>
                <c:pt idx="2">
                  <c:v>La RSE est une priorité malgré le contexte économique difficile</c:v>
                </c:pt>
                <c:pt idx="3">
                  <c:v>La RSE permet de rationaliser le fonctionnement de l'entreprise et réduire ses coûts</c:v>
                </c:pt>
                <c:pt idx="4">
                  <c:v>La RSE favorise la compétitivité économique de votre entreprise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0.23</c:v>
                </c:pt>
                <c:pt idx="1">
                  <c:v>0.27</c:v>
                </c:pt>
                <c:pt idx="2">
                  <c:v>0.33</c:v>
                </c:pt>
                <c:pt idx="3">
                  <c:v>0.36</c:v>
                </c:pt>
                <c:pt idx="4">
                  <c:v>0.34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d'accord</c:v>
                </c:pt>
              </c:strCache>
            </c:strRef>
          </c:tx>
          <c:spPr>
            <a:solidFill>
              <a:srgbClr val="E63C14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bg1"/>
                    </a:solidFill>
                    <a:effectLst>
                      <a:glow rad="76200">
                        <a:srgbClr val="CC0000">
                          <a:lumMod val="60000"/>
                          <a:lumOff val="40000"/>
                        </a:srgbClr>
                      </a:glow>
                    </a:effectLst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La RSE permet d'améliorer l'image et la réputation de votre entreprise</c:v>
                </c:pt>
                <c:pt idx="1">
                  <c:v>La RSE répond aux attentes des clients d'une économie plus responsable</c:v>
                </c:pt>
                <c:pt idx="2">
                  <c:v>La RSE est une priorité malgré le contexte économique difficile</c:v>
                </c:pt>
                <c:pt idx="3">
                  <c:v>La RSE permet de rationaliser le fonctionnement de l'entreprise et réduire ses coûts</c:v>
                </c:pt>
                <c:pt idx="4">
                  <c:v>La RSE favorise la compétitivité économique de votre entreprise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0.17</c:v>
                </c:pt>
                <c:pt idx="1">
                  <c:v>0.15</c:v>
                </c:pt>
                <c:pt idx="2">
                  <c:v>0.2</c:v>
                </c:pt>
                <c:pt idx="3">
                  <c:v>0.2</c:v>
                </c:pt>
                <c:pt idx="4">
                  <c:v>0.24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La RSE permet d'améliorer l'image et la réputation de votre entreprise</c:v>
                </c:pt>
                <c:pt idx="1">
                  <c:v>La RSE répond aux attentes des clients d'une économie plus responsable</c:v>
                </c:pt>
                <c:pt idx="2">
                  <c:v>La RSE est une priorité malgré le contexte économique difficile</c:v>
                </c:pt>
                <c:pt idx="3">
                  <c:v>La RSE permet de rationaliser le fonctionnement de l'entreprise et réduire ses coûts</c:v>
                </c:pt>
                <c:pt idx="4">
                  <c:v>La RSE favorise la compétitivité économique de votre entreprise</c:v>
                </c:pt>
              </c:strCache>
            </c:strRef>
          </c:cat>
          <c:val>
            <c:numRef>
              <c:f>Feuil1!$F$2:$F$6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02165040"/>
        <c:axId val="202165600"/>
      </c:barChart>
      <c:catAx>
        <c:axId val="202165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pPr>
            <a:endParaRPr lang="fr-FR"/>
          </a:p>
        </c:txPr>
        <c:crossAx val="202165600"/>
        <c:crosses val="autoZero"/>
        <c:auto val="1"/>
        <c:lblAlgn val="ctr"/>
        <c:lblOffset val="100"/>
        <c:tickLblSkip val="1"/>
        <c:noMultiLvlLbl val="0"/>
      </c:catAx>
      <c:valAx>
        <c:axId val="202165600"/>
        <c:scaling>
          <c:orientation val="minMax"/>
          <c:max val="1"/>
          <c:min val="0"/>
        </c:scaling>
        <c:delete val="1"/>
        <c:axPos val="t"/>
        <c:numFmt formatCode="0%" sourceLinked="1"/>
        <c:majorTickMark val="none"/>
        <c:minorTickMark val="none"/>
        <c:tickLblPos val="none"/>
        <c:crossAx val="202165040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4.0798934310597744E-2"/>
          <c:y val="0.87777792475648941"/>
          <c:w val="0.88021736379326154"/>
          <c:h val="5.4481524640312744E-2"/>
        </c:manualLayout>
      </c:layout>
      <c:overlay val="0"/>
      <c:txPr>
        <a:bodyPr/>
        <a:lstStyle/>
        <a:p>
          <a:pPr>
            <a:defRPr sz="1000" b="1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2.2508746136134621E-2"/>
                  <c:y val="-5.4125086221849519E-3"/>
                </c:manualLayout>
              </c:layout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90740693286178"/>
                  <c:y val="-0.195593603864432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.10976807963269956"/>
                  <c:y val="3.370617364806161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686486833223364E-2"/>
                  <c:y val="5.6233105763479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437662587368362"/>
                  <c:y val="-0.53054712829021899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au cours des 2 dernières années</c:v>
                </c:pt>
                <c:pt idx="1">
                  <c:v>Oui, il y a plus longtemps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0.03</c:v>
                </c:pt>
                <c:pt idx="1">
                  <c:v>0.04</c:v>
                </c:pt>
                <c:pt idx="2">
                  <c:v>0.93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4.6779036254410267E-2"/>
                  <c:y val="-5.2267333840413097E-4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868283462598644E-2"/>
                  <c:y val="-7.82373645404931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797078234210457E-2"/>
                  <c:y val="9.7794780543614922E-3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certainement</c:v>
                </c:pt>
                <c:pt idx="1">
                  <c:v>Oui, pourquoi pas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0.02</c:v>
                </c:pt>
                <c:pt idx="1">
                  <c:v>0.26</c:v>
                </c:pt>
                <c:pt idx="2">
                  <c:v>0.72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8.2472662176534317E-2"/>
                  <c:y val="2.1481585438609563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686749535559133"/>
                  <c:y val="-0.102686540959397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437662587368362"/>
                  <c:y val="-0.53054712829021899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4.6779036254410267E-2"/>
                  <c:y val="-5.2267333840413097E-4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1885921717349153E-2"/>
                  <c:y val="-4.6453435195917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295252130591995E-2"/>
                  <c:y val="-2.9339011702684922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certainement</c:v>
                </c:pt>
                <c:pt idx="1">
                  <c:v>Oui, pourquoi pas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0.02</c:v>
                </c:pt>
                <c:pt idx="1">
                  <c:v>0.2</c:v>
                </c:pt>
                <c:pt idx="2">
                  <c:v>0.78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20937657214287236"/>
                  <c:y val="4.1040926573732844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69362592212405E-2"/>
                  <c:y val="9.77967056756166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487496509563835"/>
                  <c:y val="-7.5792446898602719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au cours des 2 dernières années</c:v>
                </c:pt>
                <c:pt idx="1">
                  <c:v>Oui, il y a plus longtemps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22236478521785"/>
          <c:y val="6.2259022141124325E-2"/>
          <c:w val="0.73958082173693396"/>
          <c:h val="0.937740977858875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E63C14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Feuil1!$B$2:$B$9</c:f>
              <c:strCache>
                <c:ptCount val="8"/>
                <c:pt idx="0">
                  <c:v>La RSE n'est pas stratégique pour mon entreprise</c:v>
                </c:pt>
                <c:pt idx="1">
                  <c:v>Manque de connaissance sur la thématique, ces questions ne se sont jamais vraiment posées</c:v>
                </c:pt>
                <c:pt idx="2">
                  <c:v>Nous n'avons pas les moyens financiers pour faire appel à un accompagnement externe</c:v>
                </c:pt>
                <c:pt idx="3">
                  <c:v>Nous avons toutes les compétences nécessaires en interne</c:v>
                </c:pt>
                <c:pt idx="4">
                  <c:v>Je ne sais pas vers qui me tourner pour un accompagnement externe</c:v>
                </c:pt>
                <c:pt idx="5">
                  <c:v>Manque de temps pour se consacrer à la thématique, peur des contraintes</c:v>
                </c:pt>
                <c:pt idx="6">
                  <c:v>Autre raison</c:v>
                </c:pt>
                <c:pt idx="7">
                  <c:v>Ne sait pas</c:v>
                </c:pt>
              </c:strCache>
            </c:strRef>
          </c:cat>
          <c:val>
            <c:numRef>
              <c:f>Feuil1!$C$2:$C$9</c:f>
              <c:numCache>
                <c:formatCode>0</c:formatCode>
                <c:ptCount val="8"/>
                <c:pt idx="0">
                  <c:v>41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11</c:v>
                </c:pt>
                <c:pt idx="5">
                  <c:v>8</c:v>
                </c:pt>
                <c:pt idx="6" formatCode="General">
                  <c:v>5</c:v>
                </c:pt>
                <c:pt idx="7" formatCode="General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09193840"/>
        <c:axId val="209194400"/>
      </c:barChart>
      <c:catAx>
        <c:axId val="2091938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194400"/>
        <c:crosses val="autoZero"/>
        <c:auto val="1"/>
        <c:lblAlgn val="ctr"/>
        <c:lblOffset val="100"/>
        <c:noMultiLvlLbl val="0"/>
      </c:catAx>
      <c:valAx>
        <c:axId val="20919440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09193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2.4608711566557348E-2"/>
                  <c:y val="-1.0302343905965773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089008808711865E-2"/>
                  <c:y val="-1.71144234932328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487496509563835"/>
                  <c:y val="-7.5792446898602719E-2"/>
                </c:manualLayout>
              </c:layout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certainement</c:v>
                </c:pt>
                <c:pt idx="1">
                  <c:v>Oui, pourquoi pas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0.02</c:v>
                </c:pt>
                <c:pt idx="1">
                  <c:v>0.15</c:v>
                </c:pt>
                <c:pt idx="2">
                  <c:v>0.83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22236478521785"/>
          <c:y val="6.2259022141124325E-2"/>
          <c:w val="0.73958082173693396"/>
          <c:h val="0.937740977858875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E63C14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Feuil1!$B$2:$B$11</c:f>
              <c:strCache>
                <c:ptCount val="10"/>
                <c:pt idx="0">
                  <c:v>Meilleure compréhension de la RSE</c:v>
                </c:pt>
                <c:pt idx="1">
                  <c:v>Obligation légale</c:v>
                </c:pt>
                <c:pt idx="2">
                  <c:v>Amélioration du fonctionnement de l'entreprise</c:v>
                </c:pt>
                <c:pt idx="3">
                  <c:v>Bénéficier d'une expertise</c:v>
                </c:pt>
                <c:pt idx="4">
                  <c:v>Réduction de l'impact environnemental</c:v>
                </c:pt>
                <c:pt idx="5">
                  <c:v>Opportunités de développement</c:v>
                </c:pt>
                <c:pt idx="6">
                  <c:v>Perfectionnement et évolution de la démarche</c:v>
                </c:pt>
                <c:pt idx="7">
                  <c:v>Sensibilisation des collaborateurs</c:v>
                </c:pt>
                <c:pt idx="8">
                  <c:v>Pas de ressources dédiées en interne</c:v>
                </c:pt>
                <c:pt idx="9">
                  <c:v>Autre</c:v>
                </c:pt>
              </c:strCache>
            </c:strRef>
          </c:cat>
          <c:val>
            <c:numRef>
              <c:f>Feuil1!$C$2:$C$11</c:f>
              <c:numCache>
                <c:formatCode>0</c:formatCode>
                <c:ptCount val="10"/>
                <c:pt idx="0">
                  <c:v>34</c:v>
                </c:pt>
                <c:pt idx="1">
                  <c:v>16</c:v>
                </c:pt>
                <c:pt idx="2">
                  <c:v>12</c:v>
                </c:pt>
                <c:pt idx="3">
                  <c:v>12</c:v>
                </c:pt>
                <c:pt idx="4">
                  <c:v>9</c:v>
                </c:pt>
                <c:pt idx="5" formatCode="General">
                  <c:v>7</c:v>
                </c:pt>
                <c:pt idx="6">
                  <c:v>6</c:v>
                </c:pt>
                <c:pt idx="7" formatCode="General">
                  <c:v>5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37010448"/>
        <c:axId val="237011008"/>
      </c:barChart>
      <c:catAx>
        <c:axId val="2370104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37011008"/>
        <c:crosses val="autoZero"/>
        <c:auto val="1"/>
        <c:lblAlgn val="ctr"/>
        <c:lblOffset val="100"/>
        <c:noMultiLvlLbl val="0"/>
      </c:catAx>
      <c:valAx>
        <c:axId val="237011008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370104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88042887541716"/>
          <c:y val="6.2258928742395823E-2"/>
          <c:w val="0.73958082173693396"/>
          <c:h val="0.937740977858875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E63C14"/>
            </a:solidFill>
            <a:ln w="76200">
              <a:solidFill>
                <a:srgbClr val="FFFFFF">
                  <a:alpha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numFmt formatCode="0\%" sourceLinked="0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Feuil1!$B$2:$B$13</c:f>
              <c:strCache>
                <c:ptCount val="12"/>
                <c:pt idx="0">
                  <c:v>Je manque de temps / Ce n'est pas une priorité</c:v>
                </c:pt>
                <c:pt idx="1">
                  <c:v>Ce n'est pas adapté à notre activité /organisation</c:v>
                </c:pt>
                <c:pt idx="2">
                  <c:v>Ce n'est pas utile à l'entreprise</c:v>
                </c:pt>
                <c:pt idx="3">
                  <c:v>Ça ne m'intéresse pas</c:v>
                </c:pt>
                <c:pt idx="4">
                  <c:v>Je manque de moyens</c:v>
                </c:pt>
                <c:pt idx="5">
                  <c:v>Nous avons la capacité de conduire la démarche en interne</c:v>
                </c:pt>
                <c:pt idx="6">
                  <c:v>Je n'ai pas assez d'informations</c:v>
                </c:pt>
                <c:pt idx="7">
                  <c:v>La conjoncture est incertaine / défavorable</c:v>
                </c:pt>
                <c:pt idx="8">
                  <c:v>Ce n'est pas obligatoire</c:v>
                </c:pt>
                <c:pt idx="9">
                  <c:v>Je n'ai pas le pouvoir de décision</c:v>
                </c:pt>
                <c:pt idx="10">
                  <c:v>Autre</c:v>
                </c:pt>
                <c:pt idx="11">
                  <c:v>Ne se prononce pas</c:v>
                </c:pt>
              </c:strCache>
            </c:strRef>
          </c:cat>
          <c:val>
            <c:numRef>
              <c:f>Feuil1!$C$2:$C$13</c:f>
              <c:numCache>
                <c:formatCode>0</c:formatCode>
                <c:ptCount val="12"/>
                <c:pt idx="0">
                  <c:v>29</c:v>
                </c:pt>
                <c:pt idx="1">
                  <c:v>20</c:v>
                </c:pt>
                <c:pt idx="2">
                  <c:v>14</c:v>
                </c:pt>
                <c:pt idx="3">
                  <c:v>12</c:v>
                </c:pt>
                <c:pt idx="4">
                  <c:v>12</c:v>
                </c:pt>
                <c:pt idx="5" formatCode="General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10857440"/>
        <c:axId val="237903120"/>
      </c:barChart>
      <c:catAx>
        <c:axId val="2108574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37903120"/>
        <c:crosses val="autoZero"/>
        <c:auto val="1"/>
        <c:lblAlgn val="ctr"/>
        <c:lblOffset val="100"/>
        <c:noMultiLvlLbl val="0"/>
      </c:catAx>
      <c:valAx>
        <c:axId val="23790312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2108574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rebuchet MS" panose="020B0603020202020204" pitchFamily="34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39437334812692"/>
          <c:y val="9.4168128080815358E-2"/>
          <c:w val="0.53583340198172047"/>
          <c:h val="0.734433635244473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Oui, vous avez mis en place un ou des chantier(s) important(s)</c:v>
                </c:pt>
              </c:strCache>
            </c:strRef>
          </c:tx>
          <c:spPr>
            <a:solidFill>
              <a:srgbClr val="669900"/>
            </a:solidFill>
            <a:ln w="12700"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rebuchet MS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Améliorer les conditions d'emploi et de travail de vos salariés</c:v>
                </c:pt>
                <c:pt idx="1">
                  <c:v>Améliorer votre performance économique et la pérennité de votre entreprise</c:v>
                </c:pt>
                <c:pt idx="2">
                  <c:v>Améliorer l'impact de vos activités sur l'environnement</c:v>
                </c:pt>
                <c:pt idx="3">
                  <c:v>Améliorer la gouvernance de votre entreprise et le dialogue avec vos parties prenantes</c:v>
                </c:pt>
                <c:pt idx="4">
                  <c:v>Améliorer l'impact de vos activités sur les riverains et la société civile locale*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0.2</c:v>
                </c:pt>
                <c:pt idx="1">
                  <c:v>0.22</c:v>
                </c:pt>
                <c:pt idx="2">
                  <c:v>0.16</c:v>
                </c:pt>
                <c:pt idx="3">
                  <c:v>0.12</c:v>
                </c:pt>
                <c:pt idx="4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Oui, vous avez mis en place une ou plusieurs petite(s) mesure(s) correctrice(s)</c:v>
                </c:pt>
              </c:strCache>
            </c:strRef>
          </c:tx>
          <c:spPr>
            <a:solidFill>
              <a:srgbClr val="B5CF64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Améliorer les conditions d'emploi et de travail de vos salariés</c:v>
                </c:pt>
                <c:pt idx="1">
                  <c:v>Améliorer votre performance économique et la pérennité de votre entreprise</c:v>
                </c:pt>
                <c:pt idx="2">
                  <c:v>Améliorer l'impact de vos activités sur l'environnement</c:v>
                </c:pt>
                <c:pt idx="3">
                  <c:v>Améliorer la gouvernance de votre entreprise et le dialogue avec vos parties prenantes</c:v>
                </c:pt>
                <c:pt idx="4">
                  <c:v>Améliorer l'impact de vos activités sur les riverains et la société civile locale*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0.46</c:v>
                </c:pt>
                <c:pt idx="1">
                  <c:v>0.43</c:v>
                </c:pt>
                <c:pt idx="2">
                  <c:v>0.44</c:v>
                </c:pt>
                <c:pt idx="3">
                  <c:v>0.39</c:v>
                </c:pt>
                <c:pt idx="4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FFAC33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Améliorer les conditions d'emploi et de travail de vos salariés</c:v>
                </c:pt>
                <c:pt idx="1">
                  <c:v>Améliorer votre performance économique et la pérennité de votre entreprise</c:v>
                </c:pt>
                <c:pt idx="2">
                  <c:v>Améliorer l'impact de vos activités sur l'environnement</c:v>
                </c:pt>
                <c:pt idx="3">
                  <c:v>Améliorer la gouvernance de votre entreprise et le dialogue avec vos parties prenantes</c:v>
                </c:pt>
                <c:pt idx="4">
                  <c:v>Améliorer l'impact de vos activités sur les riverains et la société civile locale*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0.34</c:v>
                </c:pt>
                <c:pt idx="1">
                  <c:v>0.35</c:v>
                </c:pt>
                <c:pt idx="2">
                  <c:v>0.4</c:v>
                </c:pt>
                <c:pt idx="3">
                  <c:v>0.49</c:v>
                </c:pt>
                <c:pt idx="4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10259648"/>
        <c:axId val="210260208"/>
      </c:barChart>
      <c:catAx>
        <c:axId val="210259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pPr>
            <a:endParaRPr lang="fr-FR"/>
          </a:p>
        </c:txPr>
        <c:crossAx val="210260208"/>
        <c:crosses val="autoZero"/>
        <c:auto val="1"/>
        <c:lblAlgn val="ctr"/>
        <c:lblOffset val="100"/>
        <c:tickLblSkip val="1"/>
        <c:noMultiLvlLbl val="0"/>
      </c:catAx>
      <c:valAx>
        <c:axId val="210260208"/>
        <c:scaling>
          <c:orientation val="minMax"/>
          <c:max val="1"/>
          <c:min val="0"/>
        </c:scaling>
        <c:delete val="1"/>
        <c:axPos val="t"/>
        <c:numFmt formatCode="0%" sourceLinked="1"/>
        <c:majorTickMark val="none"/>
        <c:minorTickMark val="none"/>
        <c:tickLblPos val="none"/>
        <c:crossAx val="210259648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16315508264148371"/>
          <c:y val="0.86676174984565424"/>
          <c:w val="0.76823022892845472"/>
          <c:h val="0.1222220752435106"/>
        </c:manualLayout>
      </c:layout>
      <c:overlay val="0"/>
      <c:txPr>
        <a:bodyPr/>
        <a:lstStyle/>
        <a:p>
          <a:pPr>
            <a:defRPr sz="1000" b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B8B8B8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0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Globalement, les acteurs de mon territoire sont plus engagés dans la RSE que ceux des autres territoires</c:v>
                </c:pt>
                <c:pt idx="1">
                  <c:v>Globalement, les acteurs de mon territoire sont moins engagés dans la RSE que ceux d'autres territoires</c:v>
                </c:pt>
                <c:pt idx="2">
                  <c:v>Globalement, les acteurs de mon territoire sont autant engagés dans la RSE que ceux d'autres territoires</c:v>
                </c:pt>
                <c:pt idx="3">
                  <c:v>Je ne sais pas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0.06</c:v>
                </c:pt>
                <c:pt idx="1">
                  <c:v>0.2</c:v>
                </c:pt>
                <c:pt idx="2">
                  <c:v>0.41</c:v>
                </c:pt>
                <c:pt idx="3">
                  <c:v>0.33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2.2508746136134621E-2"/>
                  <c:y val="-5.4125086221849519E-3"/>
                </c:manualLayout>
              </c:layout>
              <c:spPr/>
              <c:txPr>
                <a:bodyPr anchorCtr="0"/>
                <a:lstStyle/>
                <a:p>
                  <a:pPr algn="l">
                    <a:defRPr sz="12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1626238226545963"/>
                  <c:y val="-0.166254592161748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2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10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39437334812692"/>
          <c:y val="9.4168128080815358E-2"/>
          <c:w val="0.53583340198172047"/>
          <c:h val="0.734433635244473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Oui, certainement</c:v>
                </c:pt>
              </c:strCache>
            </c:strRef>
          </c:tx>
          <c:spPr>
            <a:solidFill>
              <a:srgbClr val="669900"/>
            </a:solidFill>
            <a:ln w="12700"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rebuchet MS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Améliorer votre performance économique et la pérennité de votre entreprise</c:v>
                </c:pt>
                <c:pt idx="1">
                  <c:v>Améliorer les conditions d'emploi et de travail de vos salariés</c:v>
                </c:pt>
                <c:pt idx="2">
                  <c:v>Améliorer la gouvernance de votre entreprise et le dialogue avec vos parties prenantes</c:v>
                </c:pt>
                <c:pt idx="3">
                  <c:v>Améliorer l'impact de vos activités sur l'environnement</c:v>
                </c:pt>
                <c:pt idx="4">
                  <c:v>Améliorer l'impact de vos activités sur les riverains et la société civile locale*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0.46</c:v>
                </c:pt>
                <c:pt idx="1">
                  <c:v>0.31</c:v>
                </c:pt>
                <c:pt idx="2">
                  <c:v>0.35</c:v>
                </c:pt>
                <c:pt idx="3">
                  <c:v>0.27</c:v>
                </c:pt>
                <c:pt idx="4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Oui, probablement</c:v>
                </c:pt>
              </c:strCache>
            </c:strRef>
          </c:tx>
          <c:spPr>
            <a:solidFill>
              <a:srgbClr val="B5CF64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Améliorer votre performance économique et la pérennité de votre entreprise</c:v>
                </c:pt>
                <c:pt idx="1">
                  <c:v>Améliorer les conditions d'emploi et de travail de vos salariés</c:v>
                </c:pt>
                <c:pt idx="2">
                  <c:v>Améliorer la gouvernance de votre entreprise et le dialogue avec vos parties prenantes</c:v>
                </c:pt>
                <c:pt idx="3">
                  <c:v>Améliorer l'impact de vos activités sur l'environnement</c:v>
                </c:pt>
                <c:pt idx="4">
                  <c:v>Améliorer l'impact de vos activités sur les riverains et la société civile locale*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0.26</c:v>
                </c:pt>
                <c:pt idx="1">
                  <c:v>0.34</c:v>
                </c:pt>
                <c:pt idx="2">
                  <c:v>0.28000000000000003</c:v>
                </c:pt>
                <c:pt idx="3">
                  <c:v>0.3</c:v>
                </c:pt>
                <c:pt idx="4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FFAC33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Améliorer votre performance économique et la pérennité de votre entreprise</c:v>
                </c:pt>
                <c:pt idx="1">
                  <c:v>Améliorer les conditions d'emploi et de travail de vos salariés</c:v>
                </c:pt>
                <c:pt idx="2">
                  <c:v>Améliorer la gouvernance de votre entreprise et le dialogue avec vos parties prenantes</c:v>
                </c:pt>
                <c:pt idx="3">
                  <c:v>Améliorer l'impact de vos activités sur l'environnement</c:v>
                </c:pt>
                <c:pt idx="4">
                  <c:v>Améliorer l'impact de vos activités sur les riverains et la société civile locale*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0.28000000000000003</c:v>
                </c:pt>
                <c:pt idx="1">
                  <c:v>0.35</c:v>
                </c:pt>
                <c:pt idx="2">
                  <c:v>0.37</c:v>
                </c:pt>
                <c:pt idx="3">
                  <c:v>0.43</c:v>
                </c:pt>
                <c:pt idx="4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12006880"/>
        <c:axId val="212007440"/>
      </c:barChart>
      <c:catAx>
        <c:axId val="212006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pPr>
            <a:endParaRPr lang="fr-FR"/>
          </a:p>
        </c:txPr>
        <c:crossAx val="212007440"/>
        <c:crosses val="autoZero"/>
        <c:auto val="1"/>
        <c:lblAlgn val="ctr"/>
        <c:lblOffset val="100"/>
        <c:tickLblSkip val="1"/>
        <c:noMultiLvlLbl val="0"/>
      </c:catAx>
      <c:valAx>
        <c:axId val="212007440"/>
        <c:scaling>
          <c:orientation val="minMax"/>
          <c:max val="1"/>
          <c:min val="0"/>
        </c:scaling>
        <c:delete val="1"/>
        <c:axPos val="t"/>
        <c:numFmt formatCode="0%" sourceLinked="1"/>
        <c:majorTickMark val="none"/>
        <c:minorTickMark val="none"/>
        <c:tickLblPos val="none"/>
        <c:crossAx val="212006880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16315508264148371"/>
          <c:y val="0.86951579357336306"/>
          <c:w val="0.76823022892845472"/>
          <c:h val="0.1222220752435106"/>
        </c:manualLayout>
      </c:layout>
      <c:overlay val="0"/>
      <c:txPr>
        <a:bodyPr/>
        <a:lstStyle/>
        <a:p>
          <a:pPr>
            <a:defRPr sz="1000" b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39437334812692"/>
          <c:y val="9.4168128080815358E-2"/>
          <c:w val="0.53583340198172047"/>
          <c:h val="0.734433635244473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 tout à fait</c:v>
                </c:pt>
              </c:strCache>
            </c:strRef>
          </c:tx>
          <c:spPr>
            <a:solidFill>
              <a:srgbClr val="669900"/>
            </a:solidFill>
            <a:ln w="12700"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rebuchet MS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Vos actions visant à améliorer les conditions d'emploi et de travail de vos salariés</c:v>
                </c:pt>
                <c:pt idx="1">
                  <c:v>Vos actions visant à améliorer la gouvernance et le dialogue avec vos parties prenantes</c:v>
                </c:pt>
                <c:pt idx="2">
                  <c:v>Vos actions visant à améliorer l'impact de vos activités sur les riverains et la société civile locale*</c:v>
                </c:pt>
                <c:pt idx="3">
                  <c:v>Vos actions visant à améliorer l'impact de vos activités sur l'environnement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0.41</c:v>
                </c:pt>
                <c:pt idx="1">
                  <c:v>0.38</c:v>
                </c:pt>
                <c:pt idx="2">
                  <c:v>0.26</c:v>
                </c:pt>
                <c:pt idx="3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 plutôt</c:v>
                </c:pt>
              </c:strCache>
            </c:strRef>
          </c:tx>
          <c:spPr>
            <a:solidFill>
              <a:srgbClr val="B5CF64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Vos actions visant à améliorer les conditions d'emploi et de travail de vos salariés</c:v>
                </c:pt>
                <c:pt idx="1">
                  <c:v>Vos actions visant à améliorer la gouvernance et le dialogue avec vos parties prenantes</c:v>
                </c:pt>
                <c:pt idx="2">
                  <c:v>Vos actions visant à améliorer l'impact de vos activités sur les riverains et la société civile locale*</c:v>
                </c:pt>
                <c:pt idx="3">
                  <c:v>Vos actions visant à améliorer l'impact de vos activités sur l'environnement</c:v>
                </c:pt>
              </c:strCache>
            </c:strRef>
          </c:cat>
          <c:val>
            <c:numRef>
              <c:f>Feuil1!$C$2:$C$5</c:f>
              <c:numCache>
                <c:formatCode>0%</c:formatCode>
                <c:ptCount val="4"/>
                <c:pt idx="0">
                  <c:v>0.42</c:v>
                </c:pt>
                <c:pt idx="1">
                  <c:v>0.39</c:v>
                </c:pt>
                <c:pt idx="2">
                  <c:v>0.38</c:v>
                </c:pt>
                <c:pt idx="3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 pas vraiment</c:v>
                </c:pt>
              </c:strCache>
            </c:strRef>
          </c:tx>
          <c:spPr>
            <a:solidFill>
              <a:srgbClr val="FFAC33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Vos actions visant à améliorer les conditions d'emploi et de travail de vos salariés</c:v>
                </c:pt>
                <c:pt idx="1">
                  <c:v>Vos actions visant à améliorer la gouvernance et le dialogue avec vos parties prenantes</c:v>
                </c:pt>
                <c:pt idx="2">
                  <c:v>Vos actions visant à améliorer l'impact de vos activités sur les riverains et la société civile locale*</c:v>
                </c:pt>
                <c:pt idx="3">
                  <c:v>Vos actions visant à améliorer l'impact de vos activités sur l'environnement</c:v>
                </c:pt>
              </c:strCache>
            </c:strRef>
          </c:cat>
          <c:val>
            <c:numRef>
              <c:f>Feuil1!$D$2:$D$5</c:f>
              <c:numCache>
                <c:formatCode>0%</c:formatCode>
                <c:ptCount val="4"/>
                <c:pt idx="0">
                  <c:v>0.1</c:v>
                </c:pt>
                <c:pt idx="1">
                  <c:v>0.13</c:v>
                </c:pt>
                <c:pt idx="2">
                  <c:v>0.28000000000000003</c:v>
                </c:pt>
                <c:pt idx="3">
                  <c:v>0.21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Non pas du tout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050" b="1" i="0" u="none" strike="noStrike" kern="1200" baseline="0">
                    <a:solidFill>
                      <a:schemeClr val="bg1"/>
                    </a:solidFill>
                    <a:latin typeface="Trebuchet MS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Vos actions visant à améliorer les conditions d'emploi et de travail de vos salariés</c:v>
                </c:pt>
                <c:pt idx="1">
                  <c:v>Vos actions visant à améliorer la gouvernance et le dialogue avec vos parties prenantes</c:v>
                </c:pt>
                <c:pt idx="2">
                  <c:v>Vos actions visant à améliorer l'impact de vos activités sur les riverains et la société civile locale*</c:v>
                </c:pt>
                <c:pt idx="3">
                  <c:v>Vos actions visant à améliorer l'impact de vos activités sur l'environnement</c:v>
                </c:pt>
              </c:strCache>
            </c:strRef>
          </c:cat>
          <c:val>
            <c:numRef>
              <c:f>Feuil1!$E$2:$E$5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</c:v>
                </c:pt>
                <c:pt idx="2">
                  <c:v>0.08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29187280"/>
        <c:axId val="229187840"/>
      </c:barChart>
      <c:catAx>
        <c:axId val="229187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pPr>
            <a:endParaRPr lang="fr-FR"/>
          </a:p>
        </c:txPr>
        <c:crossAx val="229187840"/>
        <c:crosses val="autoZero"/>
        <c:auto val="1"/>
        <c:lblAlgn val="ctr"/>
        <c:lblOffset val="100"/>
        <c:tickLblSkip val="1"/>
        <c:noMultiLvlLbl val="0"/>
      </c:catAx>
      <c:valAx>
        <c:axId val="229187840"/>
        <c:scaling>
          <c:orientation val="minMax"/>
          <c:max val="1"/>
          <c:min val="0"/>
        </c:scaling>
        <c:delete val="1"/>
        <c:axPos val="t"/>
        <c:numFmt formatCode="0%" sourceLinked="1"/>
        <c:majorTickMark val="none"/>
        <c:minorTickMark val="none"/>
        <c:tickLblPos val="none"/>
        <c:crossAx val="229187280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16315508264148371"/>
          <c:y val="0.86951579357336306"/>
          <c:w val="0.82462791002236802"/>
          <c:h val="0.13048420642663694"/>
        </c:manualLayout>
      </c:layout>
      <c:overlay val="0"/>
      <c:txPr>
        <a:bodyPr/>
        <a:lstStyle/>
        <a:p>
          <a:pPr>
            <a:defRPr sz="1000" b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8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fortement</c:v>
                </c:pt>
                <c:pt idx="1">
                  <c:v>Oui, légèrement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0.08</c:v>
                </c:pt>
                <c:pt idx="1">
                  <c:v>0.28999999999999998</c:v>
                </c:pt>
                <c:pt idx="2">
                  <c:v>0.63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596245994278979E-2"/>
                  <c:y val="-0.15894009596705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8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fortement</c:v>
                </c:pt>
                <c:pt idx="1">
                  <c:v>Oui, légèrement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</c:v>
                </c:pt>
                <c:pt idx="1">
                  <c:v>0.44</c:v>
                </c:pt>
                <c:pt idx="2">
                  <c:v>0.46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8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fortement</c:v>
                </c:pt>
                <c:pt idx="1">
                  <c:v>Oui, légèrement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0.13</c:v>
                </c:pt>
                <c:pt idx="1">
                  <c:v>0.34</c:v>
                </c:pt>
                <c:pt idx="2">
                  <c:v>0.53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34861111111112"/>
          <c:y val="0.27031458333333336"/>
          <c:w val="0.52549791666666668"/>
          <c:h val="0.5254979166666666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E63C14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66990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596245994278979E-2"/>
                  <c:y val="-0.15894009596705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800" b="1">
                      <a:solidFill>
                        <a:srgbClr val="92D05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rgbClr val="E63C14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l">
                    <a:defRPr sz="8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800" b="1">
                    <a:solidFill>
                      <a:srgbClr val="88BE24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fortement</c:v>
                </c:pt>
                <c:pt idx="1">
                  <c:v>Oui, légèrement</c:v>
                </c:pt>
                <c:pt idx="2">
                  <c:v>Non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0.13</c:v>
                </c:pt>
                <c:pt idx="1">
                  <c:v>0.38</c:v>
                </c:pt>
                <c:pt idx="2">
                  <c:v>0.49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0.34861</cdr:x>
      <cdr:y>0.45091</cdr:y>
    </cdr:from>
    <cdr:to>
      <cdr:x>0.37116</cdr:x>
      <cdr:y>0.51097</cdr:y>
    </cdr:to>
    <cdr:sp macro="" textlink="">
      <cdr:nvSpPr>
        <cdr:cNvPr id="2" name="Flèche droite 1"/>
        <cdr:cNvSpPr/>
      </cdr:nvSpPr>
      <cdr:spPr>
        <a:xfrm xmlns:a="http://schemas.openxmlformats.org/drawingml/2006/main" rot="18867200">
          <a:off x="2864801" y="2216442"/>
          <a:ext cx="288556" cy="18856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  <a:ln xmlns:a="http://schemas.openxmlformats.org/drawingml/2006/main" w="1270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 dirty="0"/>
        </a:p>
      </cdr:txBody>
    </cdr:sp>
  </cdr:relSizeAnchor>
  <cdr:relSizeAnchor xmlns:cdr="http://schemas.openxmlformats.org/drawingml/2006/chartDrawing">
    <cdr:from>
      <cdr:x>0.32277</cdr:x>
      <cdr:y>0.73366</cdr:y>
    </cdr:from>
    <cdr:to>
      <cdr:x>0.34532</cdr:x>
      <cdr:y>0.79372</cdr:y>
    </cdr:to>
    <cdr:sp macro="" textlink="">
      <cdr:nvSpPr>
        <cdr:cNvPr id="3" name="Flèche droite 2"/>
        <cdr:cNvSpPr/>
      </cdr:nvSpPr>
      <cdr:spPr>
        <a:xfrm xmlns:a="http://schemas.openxmlformats.org/drawingml/2006/main" rot="18867200">
          <a:off x="2648778" y="3574956"/>
          <a:ext cx="288556" cy="18856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  <a:ln xmlns:a="http://schemas.openxmlformats.org/drawingml/2006/main" w="1270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fr-FR" dirty="0">
              <a:latin typeface="Trebuchet MS" panose="020B0603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7892" y="1"/>
            <a:ext cx="2945024" cy="4958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44E771A3-8D62-472E-AD69-5E6F376D1173}" type="datetimeFigureOut">
              <a:rPr lang="fr-FR" smtClean="0">
                <a:latin typeface="Trebuchet MS" panose="020B0603020202020204" pitchFamily="34" charset="0"/>
              </a:rPr>
              <a:pPr/>
              <a:t>01/06/2016</a:t>
            </a:fld>
            <a:endParaRPr lang="fr-FR" dirty="0">
              <a:latin typeface="Trebuchet MS" panose="020B0603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8565"/>
            <a:ext cx="2945024" cy="49585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fr-FR" dirty="0">
              <a:latin typeface="Trebuchet MS" panose="020B0603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7892" y="9408565"/>
            <a:ext cx="2945024" cy="49585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B25439D8-4FBE-47F1-929B-4E8A566FB18F}" type="slidenum">
              <a:rPr lang="fr-FR" smtClean="0">
                <a:latin typeface="Trebuchet MS" panose="020B0603020202020204" pitchFamily="34" charset="0"/>
              </a:rPr>
              <a:pPr/>
              <a:t>‹N°›</a:t>
            </a:fld>
            <a:endParaRPr lang="fr-FR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6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fld id="{38C9F2B6-216B-49EA-9470-8A896C610A88}" type="datetimeFigureOut">
              <a:rPr lang="fr-FR" smtClean="0"/>
              <a:pPr>
                <a:defRPr/>
              </a:pPr>
              <a:t>01/06/2016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3"/>
            <a:ext cx="5435600" cy="4457700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450" y="4880992"/>
            <a:ext cx="795335" cy="3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52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55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320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030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03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985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232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985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758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419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9948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89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721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963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169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149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0098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5124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486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166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07162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1210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99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57502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8975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4149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414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1582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3115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695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32181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8974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9948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40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6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309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897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7992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30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30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03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6618-BC72-44E6-9246-6291FC668D8C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30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e ligne - numero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>
            <a:spLocks noChangeArrowheads="1"/>
          </p:cNvSpPr>
          <p:nvPr userDrawn="1"/>
        </p:nvSpPr>
        <p:spPr bwMode="auto">
          <a:xfrm>
            <a:off x="323850" y="190499"/>
            <a:ext cx="1227247" cy="512763"/>
          </a:xfrm>
          <a:custGeom>
            <a:avLst/>
            <a:gdLst>
              <a:gd name="connsiteX0" fmla="*/ 217576 w 1189147"/>
              <a:gd name="connsiteY0" fmla="*/ 0 h 523875"/>
              <a:gd name="connsiteX1" fmla="*/ 1189147 w 1189147"/>
              <a:gd name="connsiteY1" fmla="*/ 1905 h 523875"/>
              <a:gd name="connsiteX2" fmla="*/ 897682 w 1189147"/>
              <a:gd name="connsiteY2" fmla="*/ 523875 h 523875"/>
              <a:gd name="connsiteX3" fmla="*/ 217576 w 1189147"/>
              <a:gd name="connsiteY3" fmla="*/ 523875 h 523875"/>
              <a:gd name="connsiteX4" fmla="*/ 0 w 1189147"/>
              <a:gd name="connsiteY4" fmla="*/ 306299 h 523875"/>
              <a:gd name="connsiteX5" fmla="*/ 0 w 1189147"/>
              <a:gd name="connsiteY5" fmla="*/ 217576 h 523875"/>
              <a:gd name="connsiteX6" fmla="*/ 217576 w 1189147"/>
              <a:gd name="connsiteY6" fmla="*/ 0 h 523875"/>
              <a:gd name="connsiteX0" fmla="*/ 217576 w 1189147"/>
              <a:gd name="connsiteY0" fmla="*/ 0 h 523875"/>
              <a:gd name="connsiteX1" fmla="*/ 1189147 w 1189147"/>
              <a:gd name="connsiteY1" fmla="*/ 1905 h 523875"/>
              <a:gd name="connsiteX2" fmla="*/ 1185337 w 1189147"/>
              <a:gd name="connsiteY2" fmla="*/ 523875 h 523875"/>
              <a:gd name="connsiteX3" fmla="*/ 217576 w 1189147"/>
              <a:gd name="connsiteY3" fmla="*/ 523875 h 523875"/>
              <a:gd name="connsiteX4" fmla="*/ 0 w 1189147"/>
              <a:gd name="connsiteY4" fmla="*/ 306299 h 523875"/>
              <a:gd name="connsiteX5" fmla="*/ 0 w 1189147"/>
              <a:gd name="connsiteY5" fmla="*/ 217576 h 523875"/>
              <a:gd name="connsiteX6" fmla="*/ 217576 w 1189147"/>
              <a:gd name="connsiteY6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147" h="523875">
                <a:moveTo>
                  <a:pt x="217576" y="0"/>
                </a:moveTo>
                <a:lnTo>
                  <a:pt x="1189147" y="1905"/>
                </a:lnTo>
                <a:lnTo>
                  <a:pt x="1185337" y="523875"/>
                </a:lnTo>
                <a:lnTo>
                  <a:pt x="217576" y="523875"/>
                </a:lnTo>
                <a:cubicBezTo>
                  <a:pt x="97412" y="523875"/>
                  <a:pt x="0" y="426463"/>
                  <a:pt x="0" y="306299"/>
                </a:cubicBezTo>
                <a:lnTo>
                  <a:pt x="0" y="217576"/>
                </a:lnTo>
                <a:cubicBezTo>
                  <a:pt x="0" y="97412"/>
                  <a:pt x="97412" y="0"/>
                  <a:pt x="217576" y="0"/>
                </a:cubicBezTo>
                <a:close/>
              </a:path>
            </a:pathLst>
          </a:custGeom>
          <a:gradFill>
            <a:gsLst>
              <a:gs pos="91000">
                <a:srgbClr val="E63C14">
                  <a:alpha val="0"/>
                </a:srgbClr>
              </a:gs>
              <a:gs pos="48000">
                <a:srgbClr val="E63C14"/>
              </a:gs>
            </a:gsLst>
            <a:lin ang="0" scaled="1"/>
          </a:gradFill>
          <a:ln w="25400">
            <a:noFill/>
            <a:round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>
              <a:defRPr/>
            </a:pPr>
            <a:endParaRPr lang="fr-FR" sz="2000" dirty="0">
              <a:solidFill>
                <a:srgbClr val="40404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grpSp>
        <p:nvGrpSpPr>
          <p:cNvPr id="2" name="Group 25"/>
          <p:cNvGrpSpPr>
            <a:grpSpLocks/>
          </p:cNvGrpSpPr>
          <p:nvPr userDrawn="1"/>
        </p:nvGrpSpPr>
        <p:grpSpPr bwMode="auto">
          <a:xfrm>
            <a:off x="179388" y="655638"/>
            <a:ext cx="190500" cy="169862"/>
            <a:chOff x="512657" y="6739096"/>
            <a:chExt cx="90633" cy="81024"/>
          </a:xfrm>
        </p:grpSpPr>
        <p:sp>
          <p:nvSpPr>
            <p:cNvPr id="5" name="Oval 4"/>
            <p:cNvSpPr/>
            <p:nvPr userDrawn="1"/>
          </p:nvSpPr>
          <p:spPr>
            <a:xfrm>
              <a:off x="553442" y="6739096"/>
              <a:ext cx="49848" cy="45434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512657" y="6791345"/>
              <a:ext cx="28700" cy="28775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7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6034" y="63500"/>
            <a:ext cx="666954" cy="78581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None/>
              <a:defRPr sz="28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noProof="0" dirty="0" smtClean="0"/>
              <a:t>N°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47813" y="260648"/>
            <a:ext cx="7272336" cy="3842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>
              <a:defRPr lang="fr-FR" sz="22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5590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calaire horizontale -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-7028" y="3429000"/>
            <a:ext cx="9151028" cy="3429000"/>
          </a:xfrm>
          <a:prstGeom prst="rect">
            <a:avLst/>
          </a:prstGeom>
          <a:solidFill>
            <a:srgbClr val="E6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noProof="0" dirty="0">
              <a:latin typeface="Trebuchet MS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-7028" y="2889250"/>
            <a:ext cx="9172800" cy="53975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fr-FR" noProof="0" dirty="0">
              <a:latin typeface="Trebuchet MS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7028" y="3429000"/>
            <a:ext cx="9172800" cy="539750"/>
          </a:xfrm>
          <a:prstGeom prst="rect">
            <a:avLst/>
          </a:prstGeom>
          <a:solidFill>
            <a:srgbClr val="F7B6A7"/>
          </a:solidFill>
          <a:ln>
            <a:noFill/>
          </a:ln>
          <a:extLst/>
        </p:spPr>
        <p:txBody>
          <a:bodyPr wrap="none" anchor="ctr"/>
          <a:lstStyle/>
          <a:p>
            <a:endParaRPr lang="fr-FR" noProof="0" dirty="0">
              <a:latin typeface="Trebuchet MS" pitchFamily="34" charset="0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336403" y="3960441"/>
            <a:ext cx="7483747" cy="1268759"/>
          </a:xfrm>
          <a:prstGeom prst="rect">
            <a:avLst/>
          </a:prstGeom>
          <a:noFill/>
          <a:ln>
            <a:noFill/>
          </a:ln>
        </p:spPr>
        <p:txBody>
          <a:bodyPr lIns="72000" tIns="0" rIns="0" bIns="0" anchor="b">
            <a:noAutofit/>
          </a:bodyPr>
          <a:lstStyle>
            <a:lvl1pPr algn="l">
              <a:defRPr lang="fr-FR" sz="32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  <a:endParaRPr lang="fr-FR" noProof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1331640" y="5212533"/>
            <a:ext cx="7488510" cy="1164455"/>
          </a:xfrm>
          <a:prstGeom prst="rect">
            <a:avLst/>
          </a:prstGeom>
          <a:noFill/>
          <a:ln>
            <a:noFill/>
          </a:ln>
        </p:spPr>
        <p:txBody>
          <a:bodyPr lIns="72000" tIns="0" rIns="0" bIns="0">
            <a:noAutofit/>
          </a:bodyPr>
          <a:lstStyle>
            <a:lvl1pPr marL="0" indent="0">
              <a:buNone/>
              <a:defRPr lang="en-US" sz="2400" b="0" dirty="0" smtClean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fr-FR" noProof="0" smtClean="0"/>
              <a:t>Click to edit Master text styles</a:t>
            </a:r>
          </a:p>
        </p:txBody>
      </p:sp>
      <p:grpSp>
        <p:nvGrpSpPr>
          <p:cNvPr id="8" name="Group 21"/>
          <p:cNvGrpSpPr>
            <a:grpSpLocks/>
          </p:cNvGrpSpPr>
          <p:nvPr userDrawn="1"/>
        </p:nvGrpSpPr>
        <p:grpSpPr bwMode="auto">
          <a:xfrm>
            <a:off x="338138" y="2986088"/>
            <a:ext cx="908050" cy="947737"/>
            <a:chOff x="-3738563" y="-65088"/>
            <a:chExt cx="4503738" cy="4699001"/>
          </a:xfrm>
        </p:grpSpPr>
        <p:sp>
          <p:nvSpPr>
            <p:cNvPr id="9" name="Freeform 18"/>
            <p:cNvSpPr>
              <a:spLocks/>
            </p:cNvSpPr>
            <p:nvPr userDrawn="1"/>
          </p:nvSpPr>
          <p:spPr bwMode="auto">
            <a:xfrm>
              <a:off x="-3619500" y="-65088"/>
              <a:ext cx="4384675" cy="4052888"/>
            </a:xfrm>
            <a:custGeom>
              <a:avLst/>
              <a:gdLst>
                <a:gd name="T0" fmla="*/ 4384675 w 1169"/>
                <a:gd name="T1" fmla="*/ 2080807 h 1081"/>
                <a:gd name="T2" fmla="*/ 2411759 w 1169"/>
                <a:gd name="T3" fmla="*/ 4052888 h 1081"/>
                <a:gd name="T4" fmla="*/ 1972916 w 1169"/>
                <a:gd name="T5" fmla="*/ 4052888 h 1081"/>
                <a:gd name="T6" fmla="*/ 0 w 1169"/>
                <a:gd name="T7" fmla="*/ 2080807 h 1081"/>
                <a:gd name="T8" fmla="*/ 0 w 1169"/>
                <a:gd name="T9" fmla="*/ 1972081 h 1081"/>
                <a:gd name="T10" fmla="*/ 1972916 w 1169"/>
                <a:gd name="T11" fmla="*/ 0 h 1081"/>
                <a:gd name="T12" fmla="*/ 2411759 w 1169"/>
                <a:gd name="T13" fmla="*/ 0 h 1081"/>
                <a:gd name="T14" fmla="*/ 4384675 w 1169"/>
                <a:gd name="T15" fmla="*/ 1972081 h 1081"/>
                <a:gd name="T16" fmla="*/ 4384675 w 1169"/>
                <a:gd name="T17" fmla="*/ 2080807 h 10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69" h="1081">
                  <a:moveTo>
                    <a:pt x="1169" y="555"/>
                  </a:moveTo>
                  <a:cubicBezTo>
                    <a:pt x="1169" y="846"/>
                    <a:pt x="933" y="1081"/>
                    <a:pt x="643" y="1081"/>
                  </a:cubicBezTo>
                  <a:cubicBezTo>
                    <a:pt x="526" y="1081"/>
                    <a:pt x="526" y="1081"/>
                    <a:pt x="526" y="1081"/>
                  </a:cubicBezTo>
                  <a:cubicBezTo>
                    <a:pt x="236" y="1081"/>
                    <a:pt x="0" y="846"/>
                    <a:pt x="0" y="555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236"/>
                    <a:pt x="236" y="0"/>
                    <a:pt x="526" y="0"/>
                  </a:cubicBezTo>
                  <a:cubicBezTo>
                    <a:pt x="643" y="0"/>
                    <a:pt x="643" y="0"/>
                    <a:pt x="643" y="0"/>
                  </a:cubicBezTo>
                  <a:cubicBezTo>
                    <a:pt x="933" y="0"/>
                    <a:pt x="1169" y="236"/>
                    <a:pt x="1169" y="526"/>
                  </a:cubicBezTo>
                  <a:lnTo>
                    <a:pt x="1169" y="555"/>
                  </a:lnTo>
                  <a:close/>
                </a:path>
              </a:pathLst>
            </a:custGeom>
            <a:solidFill>
              <a:srgbClr val="E64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  <p:sp>
          <p:nvSpPr>
            <p:cNvPr id="10" name="Freeform 19"/>
            <p:cNvSpPr>
              <a:spLocks/>
            </p:cNvSpPr>
            <p:nvPr userDrawn="1"/>
          </p:nvSpPr>
          <p:spPr bwMode="auto">
            <a:xfrm>
              <a:off x="-3409950" y="3632200"/>
              <a:ext cx="495300" cy="457200"/>
            </a:xfrm>
            <a:custGeom>
              <a:avLst/>
              <a:gdLst>
                <a:gd name="T0" fmla="*/ 495300 w 132"/>
                <a:gd name="T1" fmla="*/ 236095 h 122"/>
                <a:gd name="T2" fmla="*/ 273916 w 132"/>
                <a:gd name="T3" fmla="*/ 457200 h 122"/>
                <a:gd name="T4" fmla="*/ 221384 w 132"/>
                <a:gd name="T5" fmla="*/ 457200 h 122"/>
                <a:gd name="T6" fmla="*/ 0 w 132"/>
                <a:gd name="T7" fmla="*/ 236095 h 122"/>
                <a:gd name="T8" fmla="*/ 0 w 132"/>
                <a:gd name="T9" fmla="*/ 221105 h 122"/>
                <a:gd name="T10" fmla="*/ 221384 w 132"/>
                <a:gd name="T11" fmla="*/ 0 h 122"/>
                <a:gd name="T12" fmla="*/ 273916 w 132"/>
                <a:gd name="T13" fmla="*/ 0 h 122"/>
                <a:gd name="T14" fmla="*/ 495300 w 132"/>
                <a:gd name="T15" fmla="*/ 221105 h 122"/>
                <a:gd name="T16" fmla="*/ 495300 w 132"/>
                <a:gd name="T17" fmla="*/ 236095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122">
                  <a:moveTo>
                    <a:pt x="132" y="63"/>
                  </a:moveTo>
                  <a:cubicBezTo>
                    <a:pt x="132" y="95"/>
                    <a:pt x="105" y="122"/>
                    <a:pt x="73" y="12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27" y="122"/>
                    <a:pt x="0" y="95"/>
                    <a:pt x="0" y="6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05" y="0"/>
                    <a:pt x="132" y="26"/>
                    <a:pt x="132" y="59"/>
                  </a:cubicBezTo>
                  <a:lnTo>
                    <a:pt x="132" y="63"/>
                  </a:lnTo>
                  <a:close/>
                </a:path>
              </a:pathLst>
            </a:custGeom>
            <a:solidFill>
              <a:srgbClr val="E64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  <p:sp>
          <p:nvSpPr>
            <p:cNvPr id="11" name="Freeform 20"/>
            <p:cNvSpPr>
              <a:spLocks/>
            </p:cNvSpPr>
            <p:nvPr userDrawn="1"/>
          </p:nvSpPr>
          <p:spPr bwMode="auto">
            <a:xfrm>
              <a:off x="-3738563" y="4111625"/>
              <a:ext cx="265113" cy="247650"/>
            </a:xfrm>
            <a:custGeom>
              <a:avLst/>
              <a:gdLst>
                <a:gd name="T0" fmla="*/ 265113 w 71"/>
                <a:gd name="T1" fmla="*/ 127577 h 66"/>
                <a:gd name="T2" fmla="*/ 145625 w 71"/>
                <a:gd name="T3" fmla="*/ 247650 h 66"/>
                <a:gd name="T4" fmla="*/ 119488 w 71"/>
                <a:gd name="T5" fmla="*/ 247650 h 66"/>
                <a:gd name="T6" fmla="*/ 0 w 71"/>
                <a:gd name="T7" fmla="*/ 127577 h 66"/>
                <a:gd name="T8" fmla="*/ 0 w 71"/>
                <a:gd name="T9" fmla="*/ 120073 h 66"/>
                <a:gd name="T10" fmla="*/ 119488 w 71"/>
                <a:gd name="T11" fmla="*/ 0 h 66"/>
                <a:gd name="T12" fmla="*/ 145625 w 71"/>
                <a:gd name="T13" fmla="*/ 0 h 66"/>
                <a:gd name="T14" fmla="*/ 265113 w 71"/>
                <a:gd name="T15" fmla="*/ 120073 h 66"/>
                <a:gd name="T16" fmla="*/ 265113 w 71"/>
                <a:gd name="T17" fmla="*/ 127577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66">
                  <a:moveTo>
                    <a:pt x="71" y="34"/>
                  </a:moveTo>
                  <a:cubicBezTo>
                    <a:pt x="71" y="52"/>
                    <a:pt x="57" y="66"/>
                    <a:pt x="39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15" y="66"/>
                    <a:pt x="0" y="52"/>
                    <a:pt x="0" y="3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5"/>
                    <a:pt x="15" y="0"/>
                    <a:pt x="3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7" y="0"/>
                    <a:pt x="71" y="15"/>
                    <a:pt x="71" y="32"/>
                  </a:cubicBezTo>
                  <a:lnTo>
                    <a:pt x="71" y="34"/>
                  </a:lnTo>
                  <a:close/>
                </a:path>
              </a:pathLst>
            </a:custGeom>
            <a:solidFill>
              <a:srgbClr val="E64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  <p:sp>
          <p:nvSpPr>
            <p:cNvPr id="12" name="Freeform 21"/>
            <p:cNvSpPr>
              <a:spLocks noEditPoints="1"/>
            </p:cNvSpPr>
            <p:nvPr userDrawn="1"/>
          </p:nvSpPr>
          <p:spPr bwMode="auto">
            <a:xfrm>
              <a:off x="-3135313" y="1319212"/>
              <a:ext cx="1196975" cy="1319213"/>
            </a:xfrm>
            <a:custGeom>
              <a:avLst/>
              <a:gdLst>
                <a:gd name="T0" fmla="*/ 776720 w 319"/>
                <a:gd name="T1" fmla="*/ 1101843 h 352"/>
                <a:gd name="T2" fmla="*/ 221384 w 319"/>
                <a:gd name="T3" fmla="*/ 1101843 h 352"/>
                <a:gd name="T4" fmla="*/ 221384 w 319"/>
                <a:gd name="T5" fmla="*/ 749553 h 352"/>
                <a:gd name="T6" fmla="*/ 776720 w 319"/>
                <a:gd name="T7" fmla="*/ 749553 h 352"/>
                <a:gd name="T8" fmla="*/ 979343 w 319"/>
                <a:gd name="T9" fmla="*/ 925698 h 352"/>
                <a:gd name="T10" fmla="*/ 776720 w 319"/>
                <a:gd name="T11" fmla="*/ 1101843 h 352"/>
                <a:gd name="T12" fmla="*/ 221384 w 319"/>
                <a:gd name="T13" fmla="*/ 221118 h 352"/>
                <a:gd name="T14" fmla="*/ 574098 w 319"/>
                <a:gd name="T15" fmla="*/ 221118 h 352"/>
                <a:gd name="T16" fmla="*/ 757959 w 319"/>
                <a:gd name="T17" fmla="*/ 374776 h 352"/>
                <a:gd name="T18" fmla="*/ 574098 w 319"/>
                <a:gd name="T19" fmla="*/ 528435 h 352"/>
                <a:gd name="T20" fmla="*/ 221384 w 319"/>
                <a:gd name="T21" fmla="*/ 528435 h 352"/>
                <a:gd name="T22" fmla="*/ 221384 w 319"/>
                <a:gd name="T23" fmla="*/ 221118 h 352"/>
                <a:gd name="T24" fmla="*/ 930564 w 319"/>
                <a:gd name="T25" fmla="*/ 554669 h 352"/>
                <a:gd name="T26" fmla="*/ 979343 w 319"/>
                <a:gd name="T27" fmla="*/ 371029 h 352"/>
                <a:gd name="T28" fmla="*/ 574098 w 319"/>
                <a:gd name="T29" fmla="*/ 0 h 352"/>
                <a:gd name="T30" fmla="*/ 0 w 319"/>
                <a:gd name="T31" fmla="*/ 0 h 352"/>
                <a:gd name="T32" fmla="*/ 0 w 319"/>
                <a:gd name="T33" fmla="*/ 1319213 h 352"/>
                <a:gd name="T34" fmla="*/ 765464 w 319"/>
                <a:gd name="T35" fmla="*/ 1319213 h 352"/>
                <a:gd name="T36" fmla="*/ 765464 w 319"/>
                <a:gd name="T37" fmla="*/ 1319213 h 352"/>
                <a:gd name="T38" fmla="*/ 765464 w 319"/>
                <a:gd name="T39" fmla="*/ 1319213 h 352"/>
                <a:gd name="T40" fmla="*/ 1196975 w 319"/>
                <a:gd name="T41" fmla="*/ 925698 h 352"/>
                <a:gd name="T42" fmla="*/ 930564 w 319"/>
                <a:gd name="T43" fmla="*/ 554669 h 3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9" h="352">
                  <a:moveTo>
                    <a:pt x="207" y="294"/>
                  </a:moveTo>
                  <a:cubicBezTo>
                    <a:pt x="59" y="294"/>
                    <a:pt x="59" y="294"/>
                    <a:pt x="59" y="294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207" y="200"/>
                    <a:pt x="207" y="200"/>
                    <a:pt x="207" y="200"/>
                  </a:cubicBezTo>
                  <a:cubicBezTo>
                    <a:pt x="246" y="200"/>
                    <a:pt x="261" y="221"/>
                    <a:pt x="261" y="247"/>
                  </a:cubicBezTo>
                  <a:cubicBezTo>
                    <a:pt x="261" y="273"/>
                    <a:pt x="246" y="294"/>
                    <a:pt x="207" y="294"/>
                  </a:cubicBezTo>
                  <a:moveTo>
                    <a:pt x="59" y="59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88" y="59"/>
                    <a:pt x="202" y="77"/>
                    <a:pt x="202" y="100"/>
                  </a:cubicBezTo>
                  <a:cubicBezTo>
                    <a:pt x="202" y="122"/>
                    <a:pt x="188" y="141"/>
                    <a:pt x="153" y="141"/>
                  </a:cubicBezTo>
                  <a:cubicBezTo>
                    <a:pt x="59" y="141"/>
                    <a:pt x="59" y="141"/>
                    <a:pt x="59" y="141"/>
                  </a:cubicBezTo>
                  <a:lnTo>
                    <a:pt x="59" y="59"/>
                  </a:lnTo>
                  <a:close/>
                  <a:moveTo>
                    <a:pt x="248" y="148"/>
                  </a:moveTo>
                  <a:cubicBezTo>
                    <a:pt x="256" y="133"/>
                    <a:pt x="261" y="117"/>
                    <a:pt x="261" y="99"/>
                  </a:cubicBezTo>
                  <a:cubicBezTo>
                    <a:pt x="261" y="44"/>
                    <a:pt x="227" y="0"/>
                    <a:pt x="153" y="0"/>
                  </a:cubicBezTo>
                  <a:cubicBezTo>
                    <a:pt x="153" y="0"/>
                    <a:pt x="0" y="0"/>
                    <a:pt x="0" y="0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04" y="352"/>
                    <a:pt x="204" y="352"/>
                    <a:pt x="204" y="352"/>
                  </a:cubicBezTo>
                  <a:cubicBezTo>
                    <a:pt x="204" y="352"/>
                    <a:pt x="204" y="352"/>
                    <a:pt x="204" y="352"/>
                  </a:cubicBezTo>
                  <a:cubicBezTo>
                    <a:pt x="204" y="352"/>
                    <a:pt x="204" y="352"/>
                    <a:pt x="204" y="352"/>
                  </a:cubicBezTo>
                  <a:cubicBezTo>
                    <a:pt x="279" y="352"/>
                    <a:pt x="319" y="305"/>
                    <a:pt x="319" y="247"/>
                  </a:cubicBezTo>
                  <a:cubicBezTo>
                    <a:pt x="319" y="201"/>
                    <a:pt x="289" y="162"/>
                    <a:pt x="248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  <p:sp>
          <p:nvSpPr>
            <p:cNvPr id="13" name="Freeform 22"/>
            <p:cNvSpPr>
              <a:spLocks/>
            </p:cNvSpPr>
            <p:nvPr userDrawn="1"/>
          </p:nvSpPr>
          <p:spPr bwMode="auto">
            <a:xfrm>
              <a:off x="-2020888" y="1319212"/>
              <a:ext cx="1211263" cy="1319213"/>
            </a:xfrm>
            <a:custGeom>
              <a:avLst/>
              <a:gdLst>
                <a:gd name="T0" fmla="*/ 986261 w 323"/>
                <a:gd name="T1" fmla="*/ 0 h 352"/>
                <a:gd name="T2" fmla="*/ 986261 w 323"/>
                <a:gd name="T3" fmla="*/ 71208 h 352"/>
                <a:gd name="T4" fmla="*/ 937510 w 323"/>
                <a:gd name="T5" fmla="*/ 281082 h 352"/>
                <a:gd name="T6" fmla="*/ 607507 w 323"/>
                <a:gd name="T7" fmla="*/ 959428 h 352"/>
                <a:gd name="T8" fmla="*/ 273753 w 323"/>
                <a:gd name="T9" fmla="*/ 281082 h 352"/>
                <a:gd name="T10" fmla="*/ 225002 w 323"/>
                <a:gd name="T11" fmla="*/ 71208 h 352"/>
                <a:gd name="T12" fmla="*/ 225002 w 323"/>
                <a:gd name="T13" fmla="*/ 0 h 352"/>
                <a:gd name="T14" fmla="*/ 0 w 323"/>
                <a:gd name="T15" fmla="*/ 0 h 352"/>
                <a:gd name="T16" fmla="*/ 0 w 323"/>
                <a:gd name="T17" fmla="*/ 71208 h 352"/>
                <a:gd name="T18" fmla="*/ 71251 w 323"/>
                <a:gd name="T19" fmla="*/ 378524 h 352"/>
                <a:gd name="T20" fmla="*/ 532506 w 323"/>
                <a:gd name="T21" fmla="*/ 1319213 h 352"/>
                <a:gd name="T22" fmla="*/ 682507 w 323"/>
                <a:gd name="T23" fmla="*/ 1319213 h 352"/>
                <a:gd name="T24" fmla="*/ 1140012 w 323"/>
                <a:gd name="T25" fmla="*/ 378524 h 352"/>
                <a:gd name="T26" fmla="*/ 1211263 w 323"/>
                <a:gd name="T27" fmla="*/ 71208 h 352"/>
                <a:gd name="T28" fmla="*/ 1211263 w 323"/>
                <a:gd name="T29" fmla="*/ 0 h 352"/>
                <a:gd name="T30" fmla="*/ 986261 w 323"/>
                <a:gd name="T31" fmla="*/ 0 h 3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3" h="352">
                  <a:moveTo>
                    <a:pt x="263" y="0"/>
                  </a:moveTo>
                  <a:cubicBezTo>
                    <a:pt x="263" y="19"/>
                    <a:pt x="263" y="19"/>
                    <a:pt x="263" y="19"/>
                  </a:cubicBezTo>
                  <a:cubicBezTo>
                    <a:pt x="263" y="39"/>
                    <a:pt x="258" y="58"/>
                    <a:pt x="250" y="75"/>
                  </a:cubicBezTo>
                  <a:cubicBezTo>
                    <a:pt x="162" y="256"/>
                    <a:pt x="162" y="256"/>
                    <a:pt x="162" y="256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65" y="58"/>
                    <a:pt x="60" y="39"/>
                    <a:pt x="60" y="1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48"/>
                    <a:pt x="7" y="76"/>
                    <a:pt x="19" y="101"/>
                  </a:cubicBezTo>
                  <a:cubicBezTo>
                    <a:pt x="142" y="352"/>
                    <a:pt x="142" y="352"/>
                    <a:pt x="142" y="352"/>
                  </a:cubicBezTo>
                  <a:cubicBezTo>
                    <a:pt x="182" y="352"/>
                    <a:pt x="182" y="352"/>
                    <a:pt x="182" y="352"/>
                  </a:cubicBezTo>
                  <a:cubicBezTo>
                    <a:pt x="304" y="101"/>
                    <a:pt x="304" y="101"/>
                    <a:pt x="304" y="101"/>
                  </a:cubicBezTo>
                  <a:cubicBezTo>
                    <a:pt x="316" y="76"/>
                    <a:pt x="323" y="48"/>
                    <a:pt x="323" y="19"/>
                  </a:cubicBezTo>
                  <a:cubicBezTo>
                    <a:pt x="323" y="0"/>
                    <a:pt x="323" y="0"/>
                    <a:pt x="323" y="0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  <p:sp>
          <p:nvSpPr>
            <p:cNvPr id="14" name="Freeform 23"/>
            <p:cNvSpPr>
              <a:spLocks noEditPoints="1"/>
            </p:cNvSpPr>
            <p:nvPr userDrawn="1"/>
          </p:nvSpPr>
          <p:spPr bwMode="auto">
            <a:xfrm>
              <a:off x="-809625" y="1303337"/>
              <a:ext cx="1150938" cy="1343025"/>
            </a:xfrm>
            <a:custGeom>
              <a:avLst/>
              <a:gdLst>
                <a:gd name="T0" fmla="*/ 1150938 w 307"/>
                <a:gd name="T1" fmla="*/ 1335522 h 358"/>
                <a:gd name="T2" fmla="*/ 1150938 w 307"/>
                <a:gd name="T3" fmla="*/ 532708 h 358"/>
                <a:gd name="T4" fmla="*/ 637327 w 307"/>
                <a:gd name="T5" fmla="*/ 0 h 358"/>
                <a:gd name="T6" fmla="*/ 93725 w 307"/>
                <a:gd name="T7" fmla="*/ 352638 h 358"/>
                <a:gd name="T8" fmla="*/ 93725 w 307"/>
                <a:gd name="T9" fmla="*/ 371395 h 358"/>
                <a:gd name="T10" fmla="*/ 318664 w 307"/>
                <a:gd name="T11" fmla="*/ 371395 h 358"/>
                <a:gd name="T12" fmla="*/ 318664 w 307"/>
                <a:gd name="T13" fmla="*/ 371395 h 358"/>
                <a:gd name="T14" fmla="*/ 626080 w 307"/>
                <a:gd name="T15" fmla="*/ 225088 h 358"/>
                <a:gd name="T16" fmla="*/ 929748 w 307"/>
                <a:gd name="T17" fmla="*/ 495194 h 358"/>
                <a:gd name="T18" fmla="*/ 498615 w 307"/>
                <a:gd name="T19" fmla="*/ 513951 h 358"/>
                <a:gd name="T20" fmla="*/ 0 w 307"/>
                <a:gd name="T21" fmla="*/ 937867 h 358"/>
                <a:gd name="T22" fmla="*/ 491117 w 307"/>
                <a:gd name="T23" fmla="*/ 1343025 h 358"/>
                <a:gd name="T24" fmla="*/ 929748 w 307"/>
                <a:gd name="T25" fmla="*/ 1252990 h 358"/>
                <a:gd name="T26" fmla="*/ 970987 w 307"/>
                <a:gd name="T27" fmla="*/ 1335522 h 358"/>
                <a:gd name="T28" fmla="*/ 1150938 w 307"/>
                <a:gd name="T29" fmla="*/ 1335522 h 358"/>
                <a:gd name="T30" fmla="*/ 929748 w 307"/>
                <a:gd name="T31" fmla="*/ 997890 h 358"/>
                <a:gd name="T32" fmla="*/ 581092 w 307"/>
                <a:gd name="T33" fmla="*/ 1125440 h 358"/>
                <a:gd name="T34" fmla="*/ 506113 w 307"/>
                <a:gd name="T35" fmla="*/ 1125440 h 358"/>
                <a:gd name="T36" fmla="*/ 224939 w 307"/>
                <a:gd name="T37" fmla="*/ 937867 h 358"/>
                <a:gd name="T38" fmla="*/ 498615 w 307"/>
                <a:gd name="T39" fmla="*/ 731536 h 358"/>
                <a:gd name="T40" fmla="*/ 929748 w 307"/>
                <a:gd name="T41" fmla="*/ 716530 h 358"/>
                <a:gd name="T42" fmla="*/ 929748 w 307"/>
                <a:gd name="T43" fmla="*/ 997890 h 3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7" h="358">
                  <a:moveTo>
                    <a:pt x="307" y="356"/>
                  </a:moveTo>
                  <a:cubicBezTo>
                    <a:pt x="307" y="142"/>
                    <a:pt x="307" y="142"/>
                    <a:pt x="307" y="142"/>
                  </a:cubicBezTo>
                  <a:cubicBezTo>
                    <a:pt x="307" y="67"/>
                    <a:pt x="267" y="0"/>
                    <a:pt x="170" y="0"/>
                  </a:cubicBezTo>
                  <a:cubicBezTo>
                    <a:pt x="87" y="0"/>
                    <a:pt x="29" y="32"/>
                    <a:pt x="25" y="94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6" y="76"/>
                    <a:pt x="110" y="60"/>
                    <a:pt x="167" y="60"/>
                  </a:cubicBezTo>
                  <a:cubicBezTo>
                    <a:pt x="231" y="60"/>
                    <a:pt x="248" y="90"/>
                    <a:pt x="248" y="132"/>
                  </a:cubicBezTo>
                  <a:cubicBezTo>
                    <a:pt x="225" y="141"/>
                    <a:pt x="159" y="136"/>
                    <a:pt x="133" y="137"/>
                  </a:cubicBezTo>
                  <a:cubicBezTo>
                    <a:pt x="70" y="139"/>
                    <a:pt x="0" y="170"/>
                    <a:pt x="0" y="250"/>
                  </a:cubicBezTo>
                  <a:cubicBezTo>
                    <a:pt x="0" y="327"/>
                    <a:pt x="71" y="358"/>
                    <a:pt x="131" y="358"/>
                  </a:cubicBezTo>
                  <a:cubicBezTo>
                    <a:pt x="194" y="358"/>
                    <a:pt x="233" y="348"/>
                    <a:pt x="248" y="334"/>
                  </a:cubicBezTo>
                  <a:cubicBezTo>
                    <a:pt x="248" y="334"/>
                    <a:pt x="259" y="356"/>
                    <a:pt x="259" y="356"/>
                  </a:cubicBezTo>
                  <a:lnTo>
                    <a:pt x="307" y="356"/>
                  </a:lnTo>
                  <a:close/>
                  <a:moveTo>
                    <a:pt x="248" y="266"/>
                  </a:moveTo>
                  <a:cubicBezTo>
                    <a:pt x="232" y="288"/>
                    <a:pt x="202" y="300"/>
                    <a:pt x="155" y="300"/>
                  </a:cubicBezTo>
                  <a:cubicBezTo>
                    <a:pt x="135" y="300"/>
                    <a:pt x="135" y="300"/>
                    <a:pt x="135" y="300"/>
                  </a:cubicBezTo>
                  <a:cubicBezTo>
                    <a:pt x="78" y="300"/>
                    <a:pt x="60" y="275"/>
                    <a:pt x="60" y="250"/>
                  </a:cubicBezTo>
                  <a:cubicBezTo>
                    <a:pt x="60" y="217"/>
                    <a:pt x="90" y="197"/>
                    <a:pt x="133" y="195"/>
                  </a:cubicBezTo>
                  <a:cubicBezTo>
                    <a:pt x="154" y="194"/>
                    <a:pt x="213" y="198"/>
                    <a:pt x="248" y="191"/>
                  </a:cubicBezTo>
                  <a:lnTo>
                    <a:pt x="248" y="2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  <p:sp>
          <p:nvSpPr>
            <p:cNvPr id="15" name="Oval 24"/>
            <p:cNvSpPr>
              <a:spLocks noChangeArrowheads="1"/>
            </p:cNvSpPr>
            <p:nvPr userDrawn="1"/>
          </p:nvSpPr>
          <p:spPr bwMode="auto">
            <a:xfrm>
              <a:off x="-2546350" y="4505325"/>
              <a:ext cx="2227263" cy="12858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noProof="0" dirty="0"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17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0" y="0"/>
            <a:ext cx="91567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Font typeface="Wingdings" pitchFamily="2" charset="2"/>
              <a:buChar char="Ø"/>
            </a:pPr>
            <a:endParaRPr lang="fr-FR" sz="1800" b="0" dirty="0">
              <a:solidFill>
                <a:srgbClr val="00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1270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fr-FR" sz="1800" b="0" dirty="0">
              <a:solidFill>
                <a:srgbClr val="000000"/>
              </a:solidFill>
              <a:latin typeface="Calibri"/>
              <a:cs typeface="Arial" pitchFamily="34" charset="0"/>
            </a:endParaRPr>
          </a:p>
        </p:txBody>
      </p:sp>
      <p:grpSp>
        <p:nvGrpSpPr>
          <p:cNvPr id="7" name="Group 13"/>
          <p:cNvGrpSpPr>
            <a:grpSpLocks/>
          </p:cNvGrpSpPr>
          <p:nvPr userDrawn="1"/>
        </p:nvGrpSpPr>
        <p:grpSpPr bwMode="auto">
          <a:xfrm>
            <a:off x="125413" y="6324600"/>
            <a:ext cx="508636" cy="421195"/>
            <a:chOff x="151606" y="5649756"/>
            <a:chExt cx="754063" cy="625632"/>
          </a:xfrm>
        </p:grpSpPr>
        <p:sp>
          <p:nvSpPr>
            <p:cNvPr id="9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11" name="Espace réservé du numéro de diapositive 8"/>
          <p:cNvSpPr>
            <a:spLocks/>
          </p:cNvSpPr>
          <p:nvPr userDrawn="1"/>
        </p:nvSpPr>
        <p:spPr bwMode="auto">
          <a:xfrm>
            <a:off x="19050" y="6376988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fld id="{C46FD124-F8D8-4B1E-BBCA-3A743444C079}" type="slidenum">
              <a:rPr lang="fr-FR" b="0">
                <a:solidFill>
                  <a:srgbClr val="FFFFFF"/>
                </a:solidFill>
                <a:latin typeface="Calibri"/>
                <a:cs typeface="Arial" pitchFamily="34" charset="0"/>
              </a:rPr>
              <a:pPr algn="ctr"/>
              <a:t>‹N°›</a:t>
            </a:fld>
            <a:endParaRPr lang="fr-FR" b="0" dirty="0">
              <a:solidFill>
                <a:srgbClr val="FFFFFF"/>
              </a:solidFill>
              <a:latin typeface="Calibri"/>
              <a:cs typeface="Arial" pitchFamily="34" charset="0"/>
            </a:endParaRPr>
          </a:p>
        </p:txBody>
      </p:sp>
      <p:grpSp>
        <p:nvGrpSpPr>
          <p:cNvPr id="13" name="Group 6"/>
          <p:cNvGrpSpPr>
            <a:grpSpLocks noChangeAspect="1"/>
          </p:cNvGrpSpPr>
          <p:nvPr userDrawn="1"/>
        </p:nvGrpSpPr>
        <p:grpSpPr bwMode="auto">
          <a:xfrm>
            <a:off x="504825" y="6270625"/>
            <a:ext cx="561975" cy="585788"/>
            <a:chOff x="3927" y="-463"/>
            <a:chExt cx="2835" cy="2962"/>
          </a:xfrm>
        </p:grpSpPr>
        <p:sp>
          <p:nvSpPr>
            <p:cNvPr id="14" name="AutoShape 5"/>
            <p:cNvSpPr>
              <a:spLocks noChangeAspect="1" noChangeArrowheads="1" noTextEdit="1"/>
            </p:cNvSpPr>
            <p:nvPr userDrawn="1"/>
          </p:nvSpPr>
          <p:spPr bwMode="auto">
            <a:xfrm>
              <a:off x="3927" y="-463"/>
              <a:ext cx="2835" cy="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15" name="Freeform 7"/>
            <p:cNvSpPr>
              <a:spLocks/>
            </p:cNvSpPr>
            <p:nvPr userDrawn="1"/>
          </p:nvSpPr>
          <p:spPr bwMode="auto">
            <a:xfrm>
              <a:off x="4000" y="-463"/>
              <a:ext cx="2762" cy="2553"/>
            </a:xfrm>
            <a:custGeom>
              <a:avLst/>
              <a:gdLst>
                <a:gd name="T0" fmla="*/ 2762 w 1169"/>
                <a:gd name="T1" fmla="*/ 1311 h 1081"/>
                <a:gd name="T2" fmla="*/ 1519 w 1169"/>
                <a:gd name="T3" fmla="*/ 2553 h 1081"/>
                <a:gd name="T4" fmla="*/ 1243 w 1169"/>
                <a:gd name="T5" fmla="*/ 2553 h 1081"/>
                <a:gd name="T6" fmla="*/ 0 w 1169"/>
                <a:gd name="T7" fmla="*/ 1311 h 1081"/>
                <a:gd name="T8" fmla="*/ 0 w 1169"/>
                <a:gd name="T9" fmla="*/ 1242 h 1081"/>
                <a:gd name="T10" fmla="*/ 1243 w 1169"/>
                <a:gd name="T11" fmla="*/ 0 h 1081"/>
                <a:gd name="T12" fmla="*/ 1519 w 1169"/>
                <a:gd name="T13" fmla="*/ 0 h 1081"/>
                <a:gd name="T14" fmla="*/ 2762 w 1169"/>
                <a:gd name="T15" fmla="*/ 1242 h 1081"/>
                <a:gd name="T16" fmla="*/ 2762 w 1169"/>
                <a:gd name="T17" fmla="*/ 1311 h 10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69" h="1081">
                  <a:moveTo>
                    <a:pt x="1169" y="555"/>
                  </a:moveTo>
                  <a:cubicBezTo>
                    <a:pt x="1169" y="846"/>
                    <a:pt x="933" y="1081"/>
                    <a:pt x="643" y="1081"/>
                  </a:cubicBezTo>
                  <a:cubicBezTo>
                    <a:pt x="526" y="1081"/>
                    <a:pt x="526" y="1081"/>
                    <a:pt x="526" y="1081"/>
                  </a:cubicBezTo>
                  <a:cubicBezTo>
                    <a:pt x="236" y="1081"/>
                    <a:pt x="0" y="846"/>
                    <a:pt x="0" y="555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236"/>
                    <a:pt x="236" y="0"/>
                    <a:pt x="526" y="0"/>
                  </a:cubicBezTo>
                  <a:cubicBezTo>
                    <a:pt x="643" y="0"/>
                    <a:pt x="643" y="0"/>
                    <a:pt x="643" y="0"/>
                  </a:cubicBezTo>
                  <a:cubicBezTo>
                    <a:pt x="933" y="0"/>
                    <a:pt x="1169" y="236"/>
                    <a:pt x="1169" y="526"/>
                  </a:cubicBezTo>
                  <a:lnTo>
                    <a:pt x="1169" y="555"/>
                  </a:lnTo>
                  <a:close/>
                </a:path>
              </a:pathLst>
            </a:custGeom>
            <a:solidFill>
              <a:srgbClr val="E63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16" name="Freeform 8"/>
            <p:cNvSpPr>
              <a:spLocks/>
            </p:cNvSpPr>
            <p:nvPr userDrawn="1"/>
          </p:nvSpPr>
          <p:spPr bwMode="auto">
            <a:xfrm>
              <a:off x="4132" y="1866"/>
              <a:ext cx="312" cy="288"/>
            </a:xfrm>
            <a:custGeom>
              <a:avLst/>
              <a:gdLst>
                <a:gd name="T0" fmla="*/ 312 w 132"/>
                <a:gd name="T1" fmla="*/ 149 h 122"/>
                <a:gd name="T2" fmla="*/ 173 w 132"/>
                <a:gd name="T3" fmla="*/ 288 h 122"/>
                <a:gd name="T4" fmla="*/ 139 w 132"/>
                <a:gd name="T5" fmla="*/ 288 h 122"/>
                <a:gd name="T6" fmla="*/ 0 w 132"/>
                <a:gd name="T7" fmla="*/ 149 h 122"/>
                <a:gd name="T8" fmla="*/ 0 w 132"/>
                <a:gd name="T9" fmla="*/ 139 h 122"/>
                <a:gd name="T10" fmla="*/ 139 w 132"/>
                <a:gd name="T11" fmla="*/ 0 h 122"/>
                <a:gd name="T12" fmla="*/ 173 w 132"/>
                <a:gd name="T13" fmla="*/ 0 h 122"/>
                <a:gd name="T14" fmla="*/ 312 w 132"/>
                <a:gd name="T15" fmla="*/ 139 h 122"/>
                <a:gd name="T16" fmla="*/ 312 w 132"/>
                <a:gd name="T17" fmla="*/ 149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122">
                  <a:moveTo>
                    <a:pt x="132" y="63"/>
                  </a:moveTo>
                  <a:cubicBezTo>
                    <a:pt x="132" y="95"/>
                    <a:pt x="105" y="122"/>
                    <a:pt x="73" y="12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27" y="122"/>
                    <a:pt x="0" y="95"/>
                    <a:pt x="0" y="6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105" y="0"/>
                    <a:pt x="132" y="26"/>
                    <a:pt x="132" y="59"/>
                  </a:cubicBezTo>
                  <a:lnTo>
                    <a:pt x="132" y="63"/>
                  </a:lnTo>
                  <a:close/>
                </a:path>
              </a:pathLst>
            </a:custGeom>
            <a:solidFill>
              <a:srgbClr val="E63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17" name="Freeform 9"/>
            <p:cNvSpPr>
              <a:spLocks/>
            </p:cNvSpPr>
            <p:nvPr userDrawn="1"/>
          </p:nvSpPr>
          <p:spPr bwMode="auto">
            <a:xfrm>
              <a:off x="3925" y="2168"/>
              <a:ext cx="167" cy="156"/>
            </a:xfrm>
            <a:custGeom>
              <a:avLst/>
              <a:gdLst>
                <a:gd name="T0" fmla="*/ 167 w 71"/>
                <a:gd name="T1" fmla="*/ 80 h 66"/>
                <a:gd name="T2" fmla="*/ 92 w 71"/>
                <a:gd name="T3" fmla="*/ 156 h 66"/>
                <a:gd name="T4" fmla="*/ 75 w 71"/>
                <a:gd name="T5" fmla="*/ 156 h 66"/>
                <a:gd name="T6" fmla="*/ 0 w 71"/>
                <a:gd name="T7" fmla="*/ 80 h 66"/>
                <a:gd name="T8" fmla="*/ 0 w 71"/>
                <a:gd name="T9" fmla="*/ 76 h 66"/>
                <a:gd name="T10" fmla="*/ 75 w 71"/>
                <a:gd name="T11" fmla="*/ 0 h 66"/>
                <a:gd name="T12" fmla="*/ 92 w 71"/>
                <a:gd name="T13" fmla="*/ 0 h 66"/>
                <a:gd name="T14" fmla="*/ 167 w 71"/>
                <a:gd name="T15" fmla="*/ 76 h 66"/>
                <a:gd name="T16" fmla="*/ 167 w 71"/>
                <a:gd name="T17" fmla="*/ 8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66">
                  <a:moveTo>
                    <a:pt x="71" y="34"/>
                  </a:moveTo>
                  <a:cubicBezTo>
                    <a:pt x="71" y="52"/>
                    <a:pt x="57" y="66"/>
                    <a:pt x="39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15" y="66"/>
                    <a:pt x="0" y="52"/>
                    <a:pt x="0" y="3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5"/>
                    <a:pt x="15" y="0"/>
                    <a:pt x="3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7" y="0"/>
                    <a:pt x="71" y="15"/>
                    <a:pt x="71" y="32"/>
                  </a:cubicBezTo>
                  <a:lnTo>
                    <a:pt x="71" y="34"/>
                  </a:lnTo>
                  <a:close/>
                </a:path>
              </a:pathLst>
            </a:custGeom>
            <a:solidFill>
              <a:srgbClr val="E63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4305" y="409"/>
              <a:ext cx="754" cy="831"/>
            </a:xfrm>
            <a:custGeom>
              <a:avLst/>
              <a:gdLst>
                <a:gd name="T0" fmla="*/ 489 w 319"/>
                <a:gd name="T1" fmla="*/ 694 h 352"/>
                <a:gd name="T2" fmla="*/ 139 w 319"/>
                <a:gd name="T3" fmla="*/ 694 h 352"/>
                <a:gd name="T4" fmla="*/ 139 w 319"/>
                <a:gd name="T5" fmla="*/ 472 h 352"/>
                <a:gd name="T6" fmla="*/ 489 w 319"/>
                <a:gd name="T7" fmla="*/ 472 h 352"/>
                <a:gd name="T8" fmla="*/ 617 w 319"/>
                <a:gd name="T9" fmla="*/ 583 h 352"/>
                <a:gd name="T10" fmla="*/ 489 w 319"/>
                <a:gd name="T11" fmla="*/ 694 h 352"/>
                <a:gd name="T12" fmla="*/ 139 w 319"/>
                <a:gd name="T13" fmla="*/ 139 h 352"/>
                <a:gd name="T14" fmla="*/ 362 w 319"/>
                <a:gd name="T15" fmla="*/ 139 h 352"/>
                <a:gd name="T16" fmla="*/ 477 w 319"/>
                <a:gd name="T17" fmla="*/ 236 h 352"/>
                <a:gd name="T18" fmla="*/ 362 w 319"/>
                <a:gd name="T19" fmla="*/ 333 h 352"/>
                <a:gd name="T20" fmla="*/ 139 w 319"/>
                <a:gd name="T21" fmla="*/ 333 h 352"/>
                <a:gd name="T22" fmla="*/ 139 w 319"/>
                <a:gd name="T23" fmla="*/ 139 h 352"/>
                <a:gd name="T24" fmla="*/ 586 w 319"/>
                <a:gd name="T25" fmla="*/ 349 h 352"/>
                <a:gd name="T26" fmla="*/ 617 w 319"/>
                <a:gd name="T27" fmla="*/ 234 h 352"/>
                <a:gd name="T28" fmla="*/ 362 w 319"/>
                <a:gd name="T29" fmla="*/ 0 h 352"/>
                <a:gd name="T30" fmla="*/ 0 w 319"/>
                <a:gd name="T31" fmla="*/ 0 h 352"/>
                <a:gd name="T32" fmla="*/ 0 w 319"/>
                <a:gd name="T33" fmla="*/ 831 h 352"/>
                <a:gd name="T34" fmla="*/ 482 w 319"/>
                <a:gd name="T35" fmla="*/ 831 h 352"/>
                <a:gd name="T36" fmla="*/ 482 w 319"/>
                <a:gd name="T37" fmla="*/ 831 h 352"/>
                <a:gd name="T38" fmla="*/ 482 w 319"/>
                <a:gd name="T39" fmla="*/ 831 h 352"/>
                <a:gd name="T40" fmla="*/ 754 w 319"/>
                <a:gd name="T41" fmla="*/ 583 h 352"/>
                <a:gd name="T42" fmla="*/ 586 w 319"/>
                <a:gd name="T43" fmla="*/ 349 h 3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9" h="352">
                  <a:moveTo>
                    <a:pt x="207" y="294"/>
                  </a:moveTo>
                  <a:cubicBezTo>
                    <a:pt x="59" y="294"/>
                    <a:pt x="59" y="294"/>
                    <a:pt x="59" y="294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207" y="200"/>
                    <a:pt x="207" y="200"/>
                    <a:pt x="207" y="200"/>
                  </a:cubicBezTo>
                  <a:cubicBezTo>
                    <a:pt x="246" y="200"/>
                    <a:pt x="261" y="221"/>
                    <a:pt x="261" y="247"/>
                  </a:cubicBezTo>
                  <a:cubicBezTo>
                    <a:pt x="261" y="273"/>
                    <a:pt x="246" y="294"/>
                    <a:pt x="207" y="294"/>
                  </a:cubicBezTo>
                  <a:moveTo>
                    <a:pt x="59" y="59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88" y="59"/>
                    <a:pt x="202" y="77"/>
                    <a:pt x="202" y="100"/>
                  </a:cubicBezTo>
                  <a:cubicBezTo>
                    <a:pt x="202" y="122"/>
                    <a:pt x="188" y="141"/>
                    <a:pt x="153" y="141"/>
                  </a:cubicBezTo>
                  <a:cubicBezTo>
                    <a:pt x="59" y="141"/>
                    <a:pt x="59" y="141"/>
                    <a:pt x="59" y="141"/>
                  </a:cubicBezTo>
                  <a:lnTo>
                    <a:pt x="59" y="59"/>
                  </a:lnTo>
                  <a:close/>
                  <a:moveTo>
                    <a:pt x="248" y="148"/>
                  </a:moveTo>
                  <a:cubicBezTo>
                    <a:pt x="256" y="133"/>
                    <a:pt x="261" y="117"/>
                    <a:pt x="261" y="99"/>
                  </a:cubicBezTo>
                  <a:cubicBezTo>
                    <a:pt x="261" y="44"/>
                    <a:pt x="227" y="0"/>
                    <a:pt x="153" y="0"/>
                  </a:cubicBezTo>
                  <a:cubicBezTo>
                    <a:pt x="153" y="0"/>
                    <a:pt x="0" y="0"/>
                    <a:pt x="0" y="0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04" y="352"/>
                    <a:pt x="204" y="352"/>
                    <a:pt x="204" y="352"/>
                  </a:cubicBezTo>
                  <a:cubicBezTo>
                    <a:pt x="204" y="352"/>
                    <a:pt x="204" y="352"/>
                    <a:pt x="204" y="352"/>
                  </a:cubicBezTo>
                  <a:cubicBezTo>
                    <a:pt x="204" y="352"/>
                    <a:pt x="204" y="352"/>
                    <a:pt x="204" y="352"/>
                  </a:cubicBezTo>
                  <a:cubicBezTo>
                    <a:pt x="279" y="352"/>
                    <a:pt x="319" y="305"/>
                    <a:pt x="319" y="247"/>
                  </a:cubicBezTo>
                  <a:cubicBezTo>
                    <a:pt x="319" y="201"/>
                    <a:pt x="289" y="162"/>
                    <a:pt x="248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19" name="Freeform 11"/>
            <p:cNvSpPr>
              <a:spLocks/>
            </p:cNvSpPr>
            <p:nvPr userDrawn="1"/>
          </p:nvSpPr>
          <p:spPr bwMode="auto">
            <a:xfrm>
              <a:off x="5007" y="409"/>
              <a:ext cx="763" cy="831"/>
            </a:xfrm>
            <a:custGeom>
              <a:avLst/>
              <a:gdLst>
                <a:gd name="T0" fmla="*/ 621 w 323"/>
                <a:gd name="T1" fmla="*/ 0 h 352"/>
                <a:gd name="T2" fmla="*/ 621 w 323"/>
                <a:gd name="T3" fmla="*/ 45 h 352"/>
                <a:gd name="T4" fmla="*/ 591 w 323"/>
                <a:gd name="T5" fmla="*/ 177 h 352"/>
                <a:gd name="T6" fmla="*/ 383 w 323"/>
                <a:gd name="T7" fmla="*/ 604 h 352"/>
                <a:gd name="T8" fmla="*/ 172 w 323"/>
                <a:gd name="T9" fmla="*/ 177 h 352"/>
                <a:gd name="T10" fmla="*/ 142 w 323"/>
                <a:gd name="T11" fmla="*/ 45 h 352"/>
                <a:gd name="T12" fmla="*/ 142 w 323"/>
                <a:gd name="T13" fmla="*/ 0 h 352"/>
                <a:gd name="T14" fmla="*/ 0 w 323"/>
                <a:gd name="T15" fmla="*/ 0 h 352"/>
                <a:gd name="T16" fmla="*/ 0 w 323"/>
                <a:gd name="T17" fmla="*/ 45 h 352"/>
                <a:gd name="T18" fmla="*/ 45 w 323"/>
                <a:gd name="T19" fmla="*/ 238 h 352"/>
                <a:gd name="T20" fmla="*/ 335 w 323"/>
                <a:gd name="T21" fmla="*/ 831 h 352"/>
                <a:gd name="T22" fmla="*/ 430 w 323"/>
                <a:gd name="T23" fmla="*/ 831 h 352"/>
                <a:gd name="T24" fmla="*/ 718 w 323"/>
                <a:gd name="T25" fmla="*/ 238 h 352"/>
                <a:gd name="T26" fmla="*/ 763 w 323"/>
                <a:gd name="T27" fmla="*/ 45 h 352"/>
                <a:gd name="T28" fmla="*/ 763 w 323"/>
                <a:gd name="T29" fmla="*/ 0 h 352"/>
                <a:gd name="T30" fmla="*/ 621 w 323"/>
                <a:gd name="T31" fmla="*/ 0 h 3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3" h="352">
                  <a:moveTo>
                    <a:pt x="263" y="0"/>
                  </a:moveTo>
                  <a:cubicBezTo>
                    <a:pt x="263" y="19"/>
                    <a:pt x="263" y="19"/>
                    <a:pt x="263" y="19"/>
                  </a:cubicBezTo>
                  <a:cubicBezTo>
                    <a:pt x="263" y="39"/>
                    <a:pt x="258" y="58"/>
                    <a:pt x="250" y="75"/>
                  </a:cubicBezTo>
                  <a:cubicBezTo>
                    <a:pt x="162" y="256"/>
                    <a:pt x="162" y="256"/>
                    <a:pt x="162" y="256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65" y="58"/>
                    <a:pt x="60" y="39"/>
                    <a:pt x="60" y="1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48"/>
                    <a:pt x="7" y="76"/>
                    <a:pt x="19" y="101"/>
                  </a:cubicBezTo>
                  <a:cubicBezTo>
                    <a:pt x="142" y="352"/>
                    <a:pt x="142" y="352"/>
                    <a:pt x="142" y="352"/>
                  </a:cubicBezTo>
                  <a:cubicBezTo>
                    <a:pt x="182" y="352"/>
                    <a:pt x="182" y="352"/>
                    <a:pt x="182" y="352"/>
                  </a:cubicBezTo>
                  <a:cubicBezTo>
                    <a:pt x="304" y="101"/>
                    <a:pt x="304" y="101"/>
                    <a:pt x="304" y="101"/>
                  </a:cubicBezTo>
                  <a:cubicBezTo>
                    <a:pt x="316" y="76"/>
                    <a:pt x="323" y="48"/>
                    <a:pt x="323" y="19"/>
                  </a:cubicBezTo>
                  <a:cubicBezTo>
                    <a:pt x="323" y="0"/>
                    <a:pt x="323" y="0"/>
                    <a:pt x="323" y="0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20" name="Freeform 12"/>
            <p:cNvSpPr>
              <a:spLocks noEditPoints="1"/>
            </p:cNvSpPr>
            <p:nvPr userDrawn="1"/>
          </p:nvSpPr>
          <p:spPr bwMode="auto">
            <a:xfrm>
              <a:off x="5770" y="399"/>
              <a:ext cx="725" cy="846"/>
            </a:xfrm>
            <a:custGeom>
              <a:avLst/>
              <a:gdLst>
                <a:gd name="T0" fmla="*/ 725 w 307"/>
                <a:gd name="T1" fmla="*/ 841 h 358"/>
                <a:gd name="T2" fmla="*/ 725 w 307"/>
                <a:gd name="T3" fmla="*/ 336 h 358"/>
                <a:gd name="T4" fmla="*/ 401 w 307"/>
                <a:gd name="T5" fmla="*/ 0 h 358"/>
                <a:gd name="T6" fmla="*/ 59 w 307"/>
                <a:gd name="T7" fmla="*/ 222 h 358"/>
                <a:gd name="T8" fmla="*/ 59 w 307"/>
                <a:gd name="T9" fmla="*/ 234 h 358"/>
                <a:gd name="T10" fmla="*/ 201 w 307"/>
                <a:gd name="T11" fmla="*/ 234 h 358"/>
                <a:gd name="T12" fmla="*/ 201 w 307"/>
                <a:gd name="T13" fmla="*/ 234 h 358"/>
                <a:gd name="T14" fmla="*/ 394 w 307"/>
                <a:gd name="T15" fmla="*/ 142 h 358"/>
                <a:gd name="T16" fmla="*/ 586 w 307"/>
                <a:gd name="T17" fmla="*/ 312 h 358"/>
                <a:gd name="T18" fmla="*/ 314 w 307"/>
                <a:gd name="T19" fmla="*/ 324 h 358"/>
                <a:gd name="T20" fmla="*/ 0 w 307"/>
                <a:gd name="T21" fmla="*/ 591 h 358"/>
                <a:gd name="T22" fmla="*/ 309 w 307"/>
                <a:gd name="T23" fmla="*/ 846 h 358"/>
                <a:gd name="T24" fmla="*/ 586 w 307"/>
                <a:gd name="T25" fmla="*/ 789 h 358"/>
                <a:gd name="T26" fmla="*/ 612 w 307"/>
                <a:gd name="T27" fmla="*/ 841 h 358"/>
                <a:gd name="T28" fmla="*/ 725 w 307"/>
                <a:gd name="T29" fmla="*/ 841 h 358"/>
                <a:gd name="T30" fmla="*/ 586 w 307"/>
                <a:gd name="T31" fmla="*/ 629 h 358"/>
                <a:gd name="T32" fmla="*/ 366 w 307"/>
                <a:gd name="T33" fmla="*/ 709 h 358"/>
                <a:gd name="T34" fmla="*/ 319 w 307"/>
                <a:gd name="T35" fmla="*/ 709 h 358"/>
                <a:gd name="T36" fmla="*/ 142 w 307"/>
                <a:gd name="T37" fmla="*/ 591 h 358"/>
                <a:gd name="T38" fmla="*/ 314 w 307"/>
                <a:gd name="T39" fmla="*/ 461 h 358"/>
                <a:gd name="T40" fmla="*/ 586 w 307"/>
                <a:gd name="T41" fmla="*/ 451 h 358"/>
                <a:gd name="T42" fmla="*/ 586 w 307"/>
                <a:gd name="T43" fmla="*/ 629 h 3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7" h="358">
                  <a:moveTo>
                    <a:pt x="307" y="356"/>
                  </a:moveTo>
                  <a:cubicBezTo>
                    <a:pt x="307" y="142"/>
                    <a:pt x="307" y="142"/>
                    <a:pt x="307" y="142"/>
                  </a:cubicBezTo>
                  <a:cubicBezTo>
                    <a:pt x="307" y="67"/>
                    <a:pt x="267" y="0"/>
                    <a:pt x="170" y="0"/>
                  </a:cubicBezTo>
                  <a:cubicBezTo>
                    <a:pt x="87" y="0"/>
                    <a:pt x="29" y="32"/>
                    <a:pt x="25" y="94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6" y="76"/>
                    <a:pt x="110" y="60"/>
                    <a:pt x="167" y="60"/>
                  </a:cubicBezTo>
                  <a:cubicBezTo>
                    <a:pt x="231" y="60"/>
                    <a:pt x="248" y="90"/>
                    <a:pt x="248" y="132"/>
                  </a:cubicBezTo>
                  <a:cubicBezTo>
                    <a:pt x="225" y="141"/>
                    <a:pt x="159" y="136"/>
                    <a:pt x="133" y="137"/>
                  </a:cubicBezTo>
                  <a:cubicBezTo>
                    <a:pt x="70" y="139"/>
                    <a:pt x="0" y="170"/>
                    <a:pt x="0" y="250"/>
                  </a:cubicBezTo>
                  <a:cubicBezTo>
                    <a:pt x="0" y="327"/>
                    <a:pt x="71" y="358"/>
                    <a:pt x="131" y="358"/>
                  </a:cubicBezTo>
                  <a:cubicBezTo>
                    <a:pt x="194" y="358"/>
                    <a:pt x="233" y="348"/>
                    <a:pt x="248" y="334"/>
                  </a:cubicBezTo>
                  <a:cubicBezTo>
                    <a:pt x="248" y="334"/>
                    <a:pt x="259" y="356"/>
                    <a:pt x="259" y="356"/>
                  </a:cubicBezTo>
                  <a:lnTo>
                    <a:pt x="307" y="356"/>
                  </a:lnTo>
                  <a:close/>
                  <a:moveTo>
                    <a:pt x="248" y="266"/>
                  </a:moveTo>
                  <a:cubicBezTo>
                    <a:pt x="232" y="288"/>
                    <a:pt x="202" y="300"/>
                    <a:pt x="155" y="300"/>
                  </a:cubicBezTo>
                  <a:cubicBezTo>
                    <a:pt x="135" y="300"/>
                    <a:pt x="135" y="300"/>
                    <a:pt x="135" y="300"/>
                  </a:cubicBezTo>
                  <a:cubicBezTo>
                    <a:pt x="78" y="300"/>
                    <a:pt x="60" y="275"/>
                    <a:pt x="60" y="250"/>
                  </a:cubicBezTo>
                  <a:cubicBezTo>
                    <a:pt x="60" y="217"/>
                    <a:pt x="90" y="197"/>
                    <a:pt x="133" y="195"/>
                  </a:cubicBezTo>
                  <a:cubicBezTo>
                    <a:pt x="154" y="194"/>
                    <a:pt x="213" y="198"/>
                    <a:pt x="248" y="191"/>
                  </a:cubicBezTo>
                  <a:lnTo>
                    <a:pt x="248" y="2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21" name="Oval 13"/>
            <p:cNvSpPr>
              <a:spLocks noChangeArrowheads="1"/>
            </p:cNvSpPr>
            <p:nvPr userDrawn="1"/>
          </p:nvSpPr>
          <p:spPr bwMode="auto">
            <a:xfrm>
              <a:off x="4676" y="2416"/>
              <a:ext cx="1403" cy="8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800" b="0" dirty="0">
                <a:solidFill>
                  <a:srgbClr val="000000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1043608" y="289514"/>
            <a:ext cx="7488237" cy="3842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>
              <a:def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195793" y="6615039"/>
            <a:ext cx="29899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50" i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BSM Particuliers – Vague 2 – Novembre 2015</a:t>
            </a:r>
            <a:endParaRPr lang="fr-FR" sz="1050" i="1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22" name="Picture 8" descr="logo_ED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4913" y="6576575"/>
            <a:ext cx="596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5860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e lign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85812" y="260648"/>
            <a:ext cx="8034338" cy="38429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2200">
                <a:solidFill>
                  <a:srgbClr val="E63C14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6831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ux lignes  - numero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241300" y="1017588"/>
            <a:ext cx="192088" cy="171450"/>
            <a:chOff x="512657" y="6739096"/>
            <a:chExt cx="90633" cy="81024"/>
          </a:xfrm>
        </p:grpSpPr>
        <p:sp>
          <p:nvSpPr>
            <p:cNvPr id="4" name="Oval 3"/>
            <p:cNvSpPr/>
            <p:nvPr userDrawn="1"/>
          </p:nvSpPr>
          <p:spPr>
            <a:xfrm>
              <a:off x="553854" y="6739096"/>
              <a:ext cx="49436" cy="45763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Oval 4"/>
            <p:cNvSpPr/>
            <p:nvPr userDrawn="1"/>
          </p:nvSpPr>
          <p:spPr>
            <a:xfrm>
              <a:off x="512657" y="6791612"/>
              <a:ext cx="28463" cy="28508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" name="Rounded Rectangle 27"/>
          <p:cNvSpPr>
            <a:spLocks noChangeArrowheads="1"/>
          </p:cNvSpPr>
          <p:nvPr userDrawn="1"/>
        </p:nvSpPr>
        <p:spPr bwMode="auto">
          <a:xfrm>
            <a:off x="323850" y="190594"/>
            <a:ext cx="1222693" cy="861920"/>
          </a:xfrm>
          <a:custGeom>
            <a:avLst/>
            <a:gdLst>
              <a:gd name="connsiteX0" fmla="*/ 343506 w 1182688"/>
              <a:gd name="connsiteY0" fmla="*/ 0 h 827088"/>
              <a:gd name="connsiteX1" fmla="*/ 1182688 w 1182688"/>
              <a:gd name="connsiteY1" fmla="*/ 0 h 827088"/>
              <a:gd name="connsiteX2" fmla="*/ 896938 w 1182688"/>
              <a:gd name="connsiteY2" fmla="*/ 827088 h 827088"/>
              <a:gd name="connsiteX3" fmla="*/ 343506 w 1182688"/>
              <a:gd name="connsiteY3" fmla="*/ 827088 h 827088"/>
              <a:gd name="connsiteX4" fmla="*/ 0 w 1182688"/>
              <a:gd name="connsiteY4" fmla="*/ 483582 h 827088"/>
              <a:gd name="connsiteX5" fmla="*/ 0 w 1182688"/>
              <a:gd name="connsiteY5" fmla="*/ 343506 h 827088"/>
              <a:gd name="connsiteX6" fmla="*/ 343506 w 1182688"/>
              <a:gd name="connsiteY6" fmla="*/ 0 h 827088"/>
              <a:gd name="connsiteX0" fmla="*/ 343506 w 1184593"/>
              <a:gd name="connsiteY0" fmla="*/ 0 h 827088"/>
              <a:gd name="connsiteX1" fmla="*/ 1182688 w 1184593"/>
              <a:gd name="connsiteY1" fmla="*/ 0 h 827088"/>
              <a:gd name="connsiteX2" fmla="*/ 1184593 w 1184593"/>
              <a:gd name="connsiteY2" fmla="*/ 827088 h 827088"/>
              <a:gd name="connsiteX3" fmla="*/ 343506 w 1184593"/>
              <a:gd name="connsiteY3" fmla="*/ 827088 h 827088"/>
              <a:gd name="connsiteX4" fmla="*/ 0 w 1184593"/>
              <a:gd name="connsiteY4" fmla="*/ 483582 h 827088"/>
              <a:gd name="connsiteX5" fmla="*/ 0 w 1184593"/>
              <a:gd name="connsiteY5" fmla="*/ 343506 h 827088"/>
              <a:gd name="connsiteX6" fmla="*/ 343506 w 1184593"/>
              <a:gd name="connsiteY6" fmla="*/ 0 h 827088"/>
              <a:gd name="connsiteX0" fmla="*/ 343506 w 1184593"/>
              <a:gd name="connsiteY0" fmla="*/ 0 h 827088"/>
              <a:gd name="connsiteX1" fmla="*/ 1184593 w 1184593"/>
              <a:gd name="connsiteY1" fmla="*/ 0 h 827088"/>
              <a:gd name="connsiteX2" fmla="*/ 1184593 w 1184593"/>
              <a:gd name="connsiteY2" fmla="*/ 827088 h 827088"/>
              <a:gd name="connsiteX3" fmla="*/ 343506 w 1184593"/>
              <a:gd name="connsiteY3" fmla="*/ 827088 h 827088"/>
              <a:gd name="connsiteX4" fmla="*/ 0 w 1184593"/>
              <a:gd name="connsiteY4" fmla="*/ 483582 h 827088"/>
              <a:gd name="connsiteX5" fmla="*/ 0 w 1184593"/>
              <a:gd name="connsiteY5" fmla="*/ 343506 h 827088"/>
              <a:gd name="connsiteX6" fmla="*/ 343506 w 1184593"/>
              <a:gd name="connsiteY6" fmla="*/ 0 h 82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593" h="827088">
                <a:moveTo>
                  <a:pt x="343506" y="0"/>
                </a:moveTo>
                <a:lnTo>
                  <a:pt x="1184593" y="0"/>
                </a:lnTo>
                <a:lnTo>
                  <a:pt x="1184593" y="827088"/>
                </a:lnTo>
                <a:lnTo>
                  <a:pt x="343506" y="827088"/>
                </a:lnTo>
                <a:cubicBezTo>
                  <a:pt x="153793" y="827088"/>
                  <a:pt x="0" y="673295"/>
                  <a:pt x="0" y="483582"/>
                </a:cubicBezTo>
                <a:lnTo>
                  <a:pt x="0" y="343506"/>
                </a:lnTo>
                <a:cubicBezTo>
                  <a:pt x="0" y="153793"/>
                  <a:pt x="153793" y="0"/>
                  <a:pt x="343506" y="0"/>
                </a:cubicBezTo>
                <a:close/>
              </a:path>
            </a:pathLst>
          </a:custGeom>
          <a:gradFill>
            <a:gsLst>
              <a:gs pos="91000">
                <a:srgbClr val="E63C14">
                  <a:alpha val="0"/>
                </a:srgbClr>
              </a:gs>
              <a:gs pos="48000">
                <a:srgbClr val="E63C14"/>
              </a:gs>
            </a:gsLst>
            <a:lin ang="0" scaled="1"/>
          </a:gradFill>
          <a:ln w="25400">
            <a:noFill/>
            <a:round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endParaRPr lang="fr-FR" sz="2000" dirty="0">
              <a:solidFill>
                <a:srgbClr val="40404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546542" y="260648"/>
            <a:ext cx="7273607" cy="38429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2200">
                <a:solidFill>
                  <a:srgbClr val="E63C14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31001" y="622973"/>
            <a:ext cx="7289149" cy="46166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 style 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6034" y="174719"/>
            <a:ext cx="666954" cy="842963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Courier New" pitchFamily="49" charset="0"/>
              <a:buNone/>
              <a:tabLst/>
              <a:defRPr sz="28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r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r>
              <a:rPr lang="fr-FR" noProof="0" smtClean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07042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ux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241300" y="1017588"/>
            <a:ext cx="192088" cy="171450"/>
            <a:chOff x="512657" y="6739096"/>
            <a:chExt cx="90633" cy="81024"/>
          </a:xfrm>
        </p:grpSpPr>
        <p:sp>
          <p:nvSpPr>
            <p:cNvPr id="4" name="Oval 3"/>
            <p:cNvSpPr/>
            <p:nvPr userDrawn="1"/>
          </p:nvSpPr>
          <p:spPr>
            <a:xfrm>
              <a:off x="553854" y="6739096"/>
              <a:ext cx="49436" cy="45763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Oval 4"/>
            <p:cNvSpPr/>
            <p:nvPr userDrawn="1"/>
          </p:nvSpPr>
          <p:spPr>
            <a:xfrm>
              <a:off x="512657" y="6791612"/>
              <a:ext cx="28463" cy="28508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" name="Rounded Rectangle 27"/>
          <p:cNvSpPr>
            <a:spLocks noChangeArrowheads="1"/>
          </p:cNvSpPr>
          <p:nvPr userDrawn="1"/>
        </p:nvSpPr>
        <p:spPr bwMode="auto">
          <a:xfrm>
            <a:off x="323850" y="190594"/>
            <a:ext cx="395061" cy="861920"/>
          </a:xfrm>
          <a:custGeom>
            <a:avLst/>
            <a:gdLst/>
            <a:ahLst/>
            <a:cxnLst/>
            <a:rect l="l" t="t" r="r" b="b"/>
            <a:pathLst>
              <a:path w="356961" h="861920">
                <a:moveTo>
                  <a:pt x="343506" y="0"/>
                </a:moveTo>
                <a:lnTo>
                  <a:pt x="356961" y="0"/>
                </a:lnTo>
                <a:lnTo>
                  <a:pt x="356961" y="861920"/>
                </a:lnTo>
                <a:lnTo>
                  <a:pt x="343506" y="861920"/>
                </a:lnTo>
                <a:cubicBezTo>
                  <a:pt x="153793" y="861920"/>
                  <a:pt x="0" y="701650"/>
                  <a:pt x="0" y="503948"/>
                </a:cubicBezTo>
                <a:lnTo>
                  <a:pt x="0" y="357972"/>
                </a:lnTo>
                <a:cubicBezTo>
                  <a:pt x="0" y="160270"/>
                  <a:pt x="153793" y="0"/>
                  <a:pt x="343506" y="0"/>
                </a:cubicBezTo>
                <a:close/>
              </a:path>
            </a:pathLst>
          </a:custGeom>
          <a:gradFill>
            <a:gsLst>
              <a:gs pos="91000">
                <a:srgbClr val="E63C14">
                  <a:alpha val="0"/>
                </a:srgbClr>
              </a:gs>
              <a:gs pos="6000">
                <a:srgbClr val="E63C14"/>
              </a:gs>
            </a:gsLst>
            <a:lin ang="0" scaled="1"/>
          </a:gradFill>
          <a:ln w="25400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endParaRPr lang="fr-FR" sz="2000" b="1" dirty="0">
              <a:solidFill>
                <a:srgbClr val="40404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85812" y="260648"/>
            <a:ext cx="8034338" cy="3842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200">
                <a:solidFill>
                  <a:srgbClr val="E63C14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70271" y="622973"/>
            <a:ext cx="8049879" cy="46166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 style </a:t>
            </a:r>
          </a:p>
        </p:txBody>
      </p:sp>
    </p:spTree>
    <p:extLst>
      <p:ext uri="{BB962C8B-B14F-4D97-AF65-F5344CB8AC3E}">
        <p14:creationId xmlns:p14="http://schemas.microsoft.com/office/powerpoint/2010/main" val="294291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rois lignes - numero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241300" y="1017588"/>
            <a:ext cx="192088" cy="171450"/>
            <a:chOff x="512657" y="6739096"/>
            <a:chExt cx="90633" cy="81024"/>
          </a:xfrm>
        </p:grpSpPr>
        <p:sp>
          <p:nvSpPr>
            <p:cNvPr id="4" name="Oval 3"/>
            <p:cNvSpPr/>
            <p:nvPr userDrawn="1"/>
          </p:nvSpPr>
          <p:spPr>
            <a:xfrm>
              <a:off x="553854" y="6739096"/>
              <a:ext cx="49436" cy="45763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Oval 4"/>
            <p:cNvSpPr/>
            <p:nvPr userDrawn="1"/>
          </p:nvSpPr>
          <p:spPr>
            <a:xfrm>
              <a:off x="512657" y="6791612"/>
              <a:ext cx="28463" cy="28508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" name="Rounded Rectangle 27"/>
          <p:cNvSpPr>
            <a:spLocks noChangeArrowheads="1"/>
          </p:cNvSpPr>
          <p:nvPr userDrawn="1"/>
        </p:nvSpPr>
        <p:spPr bwMode="auto">
          <a:xfrm>
            <a:off x="323850" y="190594"/>
            <a:ext cx="1222693" cy="861920"/>
          </a:xfrm>
          <a:custGeom>
            <a:avLst/>
            <a:gdLst>
              <a:gd name="connsiteX0" fmla="*/ 343506 w 1182688"/>
              <a:gd name="connsiteY0" fmla="*/ 0 h 827088"/>
              <a:gd name="connsiteX1" fmla="*/ 1182688 w 1182688"/>
              <a:gd name="connsiteY1" fmla="*/ 0 h 827088"/>
              <a:gd name="connsiteX2" fmla="*/ 896938 w 1182688"/>
              <a:gd name="connsiteY2" fmla="*/ 827088 h 827088"/>
              <a:gd name="connsiteX3" fmla="*/ 343506 w 1182688"/>
              <a:gd name="connsiteY3" fmla="*/ 827088 h 827088"/>
              <a:gd name="connsiteX4" fmla="*/ 0 w 1182688"/>
              <a:gd name="connsiteY4" fmla="*/ 483582 h 827088"/>
              <a:gd name="connsiteX5" fmla="*/ 0 w 1182688"/>
              <a:gd name="connsiteY5" fmla="*/ 343506 h 827088"/>
              <a:gd name="connsiteX6" fmla="*/ 343506 w 1182688"/>
              <a:gd name="connsiteY6" fmla="*/ 0 h 827088"/>
              <a:gd name="connsiteX0" fmla="*/ 343506 w 1184593"/>
              <a:gd name="connsiteY0" fmla="*/ 0 h 827088"/>
              <a:gd name="connsiteX1" fmla="*/ 1182688 w 1184593"/>
              <a:gd name="connsiteY1" fmla="*/ 0 h 827088"/>
              <a:gd name="connsiteX2" fmla="*/ 1184593 w 1184593"/>
              <a:gd name="connsiteY2" fmla="*/ 827088 h 827088"/>
              <a:gd name="connsiteX3" fmla="*/ 343506 w 1184593"/>
              <a:gd name="connsiteY3" fmla="*/ 827088 h 827088"/>
              <a:gd name="connsiteX4" fmla="*/ 0 w 1184593"/>
              <a:gd name="connsiteY4" fmla="*/ 483582 h 827088"/>
              <a:gd name="connsiteX5" fmla="*/ 0 w 1184593"/>
              <a:gd name="connsiteY5" fmla="*/ 343506 h 827088"/>
              <a:gd name="connsiteX6" fmla="*/ 343506 w 1184593"/>
              <a:gd name="connsiteY6" fmla="*/ 0 h 827088"/>
              <a:gd name="connsiteX0" fmla="*/ 343506 w 1184593"/>
              <a:gd name="connsiteY0" fmla="*/ 0 h 827088"/>
              <a:gd name="connsiteX1" fmla="*/ 1184593 w 1184593"/>
              <a:gd name="connsiteY1" fmla="*/ 0 h 827088"/>
              <a:gd name="connsiteX2" fmla="*/ 1184593 w 1184593"/>
              <a:gd name="connsiteY2" fmla="*/ 827088 h 827088"/>
              <a:gd name="connsiteX3" fmla="*/ 343506 w 1184593"/>
              <a:gd name="connsiteY3" fmla="*/ 827088 h 827088"/>
              <a:gd name="connsiteX4" fmla="*/ 0 w 1184593"/>
              <a:gd name="connsiteY4" fmla="*/ 483582 h 827088"/>
              <a:gd name="connsiteX5" fmla="*/ 0 w 1184593"/>
              <a:gd name="connsiteY5" fmla="*/ 343506 h 827088"/>
              <a:gd name="connsiteX6" fmla="*/ 343506 w 1184593"/>
              <a:gd name="connsiteY6" fmla="*/ 0 h 82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593" h="827088">
                <a:moveTo>
                  <a:pt x="343506" y="0"/>
                </a:moveTo>
                <a:lnTo>
                  <a:pt x="1184593" y="0"/>
                </a:lnTo>
                <a:lnTo>
                  <a:pt x="1184593" y="827088"/>
                </a:lnTo>
                <a:lnTo>
                  <a:pt x="343506" y="827088"/>
                </a:lnTo>
                <a:cubicBezTo>
                  <a:pt x="153793" y="827088"/>
                  <a:pt x="0" y="673295"/>
                  <a:pt x="0" y="483582"/>
                </a:cubicBezTo>
                <a:lnTo>
                  <a:pt x="0" y="343506"/>
                </a:lnTo>
                <a:cubicBezTo>
                  <a:pt x="0" y="153793"/>
                  <a:pt x="153793" y="0"/>
                  <a:pt x="343506" y="0"/>
                </a:cubicBezTo>
                <a:close/>
              </a:path>
            </a:pathLst>
          </a:custGeom>
          <a:gradFill>
            <a:gsLst>
              <a:gs pos="91000">
                <a:srgbClr val="E63C14">
                  <a:alpha val="0"/>
                </a:srgbClr>
              </a:gs>
              <a:gs pos="48000">
                <a:srgbClr val="E63C14"/>
              </a:gs>
            </a:gsLst>
            <a:lin ang="0" scaled="1"/>
          </a:gradFill>
          <a:ln w="25400">
            <a:noFill/>
            <a:round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endParaRPr lang="fr-FR" sz="2000" dirty="0">
              <a:solidFill>
                <a:srgbClr val="40404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1546542" y="190594"/>
            <a:ext cx="7273607" cy="85198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2200">
                <a:solidFill>
                  <a:srgbClr val="E63C14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noProof="0" dirty="0" smtClean="0"/>
              <a:t>Cliquez pour </a:t>
            </a:r>
            <a:br>
              <a:rPr lang="fr-FR" noProof="0" dirty="0" smtClean="0"/>
            </a:br>
            <a:r>
              <a:rPr lang="fr-FR" noProof="0" dirty="0" smtClean="0"/>
              <a:t>modifier le </a:t>
            </a:r>
            <a:br>
              <a:rPr lang="fr-FR" noProof="0" dirty="0" smtClean="0"/>
            </a:br>
            <a:r>
              <a:rPr lang="fr-FR" noProof="0" dirty="0" smtClean="0"/>
              <a:t>style du titre</a:t>
            </a:r>
            <a:endParaRPr lang="fr-FR" noProof="0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6034" y="174719"/>
            <a:ext cx="666954" cy="842963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Courier New" pitchFamily="49" charset="0"/>
              <a:buNone/>
              <a:tabLst/>
              <a:defRPr sz="28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r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r>
              <a:rPr lang="fr-FR" noProof="0" smtClean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378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rois lign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241300" y="1017588"/>
            <a:ext cx="192088" cy="171450"/>
            <a:chOff x="512657" y="6739096"/>
            <a:chExt cx="90633" cy="81024"/>
          </a:xfrm>
        </p:grpSpPr>
        <p:sp>
          <p:nvSpPr>
            <p:cNvPr id="4" name="Oval 3"/>
            <p:cNvSpPr/>
            <p:nvPr userDrawn="1"/>
          </p:nvSpPr>
          <p:spPr>
            <a:xfrm>
              <a:off x="553854" y="6739096"/>
              <a:ext cx="49436" cy="45763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Oval 4"/>
            <p:cNvSpPr/>
            <p:nvPr userDrawn="1"/>
          </p:nvSpPr>
          <p:spPr>
            <a:xfrm>
              <a:off x="512657" y="6791612"/>
              <a:ext cx="28463" cy="28508"/>
            </a:xfrm>
            <a:prstGeom prst="ellipse">
              <a:avLst/>
            </a:prstGeom>
            <a:solidFill>
              <a:srgbClr val="E63C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" name="Rounded Rectangle 27"/>
          <p:cNvSpPr>
            <a:spLocks noChangeArrowheads="1"/>
          </p:cNvSpPr>
          <p:nvPr userDrawn="1"/>
        </p:nvSpPr>
        <p:spPr bwMode="auto">
          <a:xfrm>
            <a:off x="323850" y="190594"/>
            <a:ext cx="395061" cy="861920"/>
          </a:xfrm>
          <a:custGeom>
            <a:avLst/>
            <a:gdLst/>
            <a:ahLst/>
            <a:cxnLst/>
            <a:rect l="l" t="t" r="r" b="b"/>
            <a:pathLst>
              <a:path w="356961" h="861920">
                <a:moveTo>
                  <a:pt x="343506" y="0"/>
                </a:moveTo>
                <a:lnTo>
                  <a:pt x="356961" y="0"/>
                </a:lnTo>
                <a:lnTo>
                  <a:pt x="356961" y="861920"/>
                </a:lnTo>
                <a:lnTo>
                  <a:pt x="343506" y="861920"/>
                </a:lnTo>
                <a:cubicBezTo>
                  <a:pt x="153793" y="861920"/>
                  <a:pt x="0" y="701650"/>
                  <a:pt x="0" y="503948"/>
                </a:cubicBezTo>
                <a:lnTo>
                  <a:pt x="0" y="357972"/>
                </a:lnTo>
                <a:cubicBezTo>
                  <a:pt x="0" y="160270"/>
                  <a:pt x="153793" y="0"/>
                  <a:pt x="343506" y="0"/>
                </a:cubicBezTo>
                <a:close/>
              </a:path>
            </a:pathLst>
          </a:custGeom>
          <a:gradFill>
            <a:gsLst>
              <a:gs pos="91000">
                <a:srgbClr val="E63C14">
                  <a:alpha val="0"/>
                </a:srgbClr>
              </a:gs>
              <a:gs pos="6000">
                <a:srgbClr val="E63C14"/>
              </a:gs>
            </a:gsLst>
            <a:lin ang="0" scaled="1"/>
          </a:gradFill>
          <a:ln w="25400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endParaRPr lang="fr-FR" sz="2000" b="1" dirty="0">
              <a:solidFill>
                <a:srgbClr val="40404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755576" y="190594"/>
            <a:ext cx="8064574" cy="85198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2200">
                <a:solidFill>
                  <a:srgbClr val="E63C14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fr-FR" noProof="0" dirty="0" smtClean="0"/>
              <a:t>Cliquez pour </a:t>
            </a:r>
            <a:br>
              <a:rPr lang="fr-FR" noProof="0" dirty="0" smtClean="0"/>
            </a:br>
            <a:r>
              <a:rPr lang="fr-FR" noProof="0" dirty="0" smtClean="0"/>
              <a:t>modifier le </a:t>
            </a:r>
            <a:br>
              <a:rPr lang="fr-FR" noProof="0" dirty="0" smtClean="0"/>
            </a:br>
            <a:r>
              <a:rPr lang="fr-FR" noProof="0" dirty="0" smtClean="0"/>
              <a:t>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9700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Efficience Partner\06_Clients\BVA\bulle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622425" y="1025525"/>
            <a:ext cx="5994400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2268538" y="1025525"/>
            <a:ext cx="4608512" cy="42756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2200" baseline="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noProof="0" dirty="0" smtClean="0"/>
              <a:t>Insérer titre</a:t>
            </a:r>
          </a:p>
        </p:txBody>
      </p:sp>
    </p:spTree>
    <p:extLst>
      <p:ext uri="{BB962C8B-B14F-4D97-AF65-F5344CB8AC3E}">
        <p14:creationId xmlns:p14="http://schemas.microsoft.com/office/powerpoint/2010/main" val="403518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re ou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ophe\Desktop\Projet BVA\PNG\doublepag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75" r="7751" b="11815"/>
          <a:stretch/>
        </p:blipFill>
        <p:spPr bwMode="auto">
          <a:xfrm>
            <a:off x="414339" y="348482"/>
            <a:ext cx="8516882" cy="59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1403350" y="699294"/>
            <a:ext cx="2881313" cy="1289546"/>
          </a:xfrm>
          <a:prstGeom prst="rect">
            <a:avLst/>
          </a:prstGeom>
        </p:spPr>
        <p:txBody>
          <a:bodyPr anchor="t"/>
          <a:lstStyle>
            <a:lvl1pPr marL="0" indent="0" algn="ctr">
              <a:buFontTx/>
              <a:buNone/>
              <a:defRPr sz="2200" baseline="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noProof="0" dirty="0" smtClean="0"/>
              <a:t>Insérer titre</a:t>
            </a:r>
          </a:p>
        </p:txBody>
      </p:sp>
    </p:spTree>
    <p:extLst>
      <p:ext uri="{BB962C8B-B14F-4D97-AF65-F5344CB8AC3E}">
        <p14:creationId xmlns:p14="http://schemas.microsoft.com/office/powerpoint/2010/main" val="21085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"/>
          <a:stretch/>
        </p:blipFill>
        <p:spPr bwMode="auto">
          <a:xfrm>
            <a:off x="-36512" y="0"/>
            <a:ext cx="41044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254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08113" y="9898770"/>
            <a:ext cx="9144000" cy="334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fr-FR" b="1" dirty="0">
              <a:solidFill>
                <a:srgbClr val="595959"/>
              </a:solidFill>
              <a:latin typeface="Trebuchet MS" panose="020B0603020202020204" pitchFamily="34" charset="0"/>
              <a:cs typeface="Calibri" pitchFamily="34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63" y="6324600"/>
            <a:ext cx="508636" cy="421195"/>
            <a:chOff x="151606" y="5649756"/>
            <a:chExt cx="754063" cy="625632"/>
          </a:xfrm>
        </p:grpSpPr>
        <p:sp>
          <p:nvSpPr>
            <p:cNvPr id="7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9" name="Espace réservé du numéro de diapositive 8"/>
          <p:cNvSpPr>
            <a:spLocks/>
          </p:cNvSpPr>
          <p:nvPr/>
        </p:nvSpPr>
        <p:spPr bwMode="auto">
          <a:xfrm>
            <a:off x="-108520" y="6376988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fld id="{C46FD124-F8D8-4B1E-BBCA-3A743444C079}" type="slidenum">
              <a:rPr lang="fr-FR" sz="1200">
                <a:solidFill>
                  <a:srgbClr val="FFFFFF"/>
                </a:solidFill>
                <a:latin typeface="Trebuchet MS" panose="020B0603020202020204" pitchFamily="34" charset="0"/>
              </a:rPr>
              <a:pPr algn="ctr"/>
              <a:t>‹N°›</a:t>
            </a:fld>
            <a:endParaRPr lang="fr-FR" sz="12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5" descr="logo-BVA-RVB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184" y="6285027"/>
            <a:ext cx="539842" cy="5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6" r:id="rId9"/>
    <p:sldLayoutId id="2147484177" r:id="rId10"/>
    <p:sldLayoutId id="214748417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E63C14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Courier New" pitchFamily="49" charset="0"/>
        <a:buChar char="o"/>
        <a:defRPr lang="fr-FR" b="1" kern="1200" dirty="0">
          <a:solidFill>
            <a:srgbClr val="59595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rgbClr val="404040"/>
          </a:solidFill>
          <a:latin typeface="+mn-lt"/>
          <a:cs typeface="Calibri" pitchFamily="34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Calibri" pitchFamily="34" charset="0"/>
        <a:buChar char="‐"/>
        <a:defRPr sz="1400">
          <a:solidFill>
            <a:schemeClr val="tx1"/>
          </a:solidFill>
          <a:latin typeface="+mn-lt"/>
          <a:cs typeface="Calibri" pitchFamily="34" charset="0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Calibri" pitchFamily="34" charset="0"/>
        <a:buChar char="‐"/>
        <a:defRPr sz="1200">
          <a:solidFill>
            <a:schemeClr val="tx1"/>
          </a:solidFill>
          <a:latin typeface="+mn-lt"/>
          <a:cs typeface="Calibri" pitchFamily="34" charset="0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Calibri" pitchFamily="34" charset="0"/>
        <a:buChar char="‐"/>
        <a:defRPr sz="1200">
          <a:solidFill>
            <a:schemeClr val="tx1"/>
          </a:solidFill>
          <a:latin typeface="+mn-lt"/>
          <a:cs typeface="Calibri" pitchFamily="34" charset="0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4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4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4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4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chart" Target="../charts/chart6.xm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.192.1.110/Pictures/plog-content/images/banque-images-bva/personnages--characters/noun_49714_cc-1.png" TargetMode="External"/><Relationship Id="rId5" Type="http://schemas.openxmlformats.org/officeDocument/2006/relationships/image" Target="../media/image15.png"/><Relationship Id="rId10" Type="http://schemas.microsoft.com/office/2007/relationships/hdphoto" Target="../media/hdphoto1.wdp"/><Relationship Id="rId4" Type="http://schemas.openxmlformats.org/officeDocument/2006/relationships/chart" Target="../charts/chart7.xml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10.192.1.110/Pictures/plog-content/images/banque-images-bva/personnages--characters/noun_49714_cc-1.png" TargetMode="External"/><Relationship Id="rId3" Type="http://schemas.openxmlformats.org/officeDocument/2006/relationships/chart" Target="../charts/chart8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9.png"/><Relationship Id="rId4" Type="http://schemas.openxmlformats.org/officeDocument/2006/relationships/chart" Target="../charts/chart9.xml"/><Relationship Id="rId9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.192.1.110/Pictures/plog-content/images/banque-images-bva/personnages--characters/noun_49714_cc-1.png" TargetMode="External"/><Relationship Id="rId5" Type="http://schemas.openxmlformats.org/officeDocument/2006/relationships/image" Target="../media/image10.png"/><Relationship Id="rId4" Type="http://schemas.openxmlformats.org/officeDocument/2006/relationships/chart" Target="../charts/char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hyperlink" Target="http://10.192.1.110/Pictures/plog-content/images/banque-images-bva/illustrations/image5.png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10.192.1.110/Pictures/plog-content/images/banque-images-bva/personnages--characters/noun_49714_cc-1.png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.192.1.110/Pictures/plog-content/images/banque-images-bva/personnages--characters/noun_49714_cc-1.png" TargetMode="External"/><Relationship Id="rId5" Type="http://schemas.openxmlformats.org/officeDocument/2006/relationships/image" Target="../media/image10.png"/><Relationship Id="rId4" Type="http://schemas.openxmlformats.org/officeDocument/2006/relationships/chart" Target="../charts/char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10.192.1.110/Pictures/plog-content/images/banque-images-bva/personnages--characters/noun_49714_cc-1.png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851919" y="5943636"/>
            <a:ext cx="5292081" cy="917256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i="1" kern="1200">
                <a:solidFill>
                  <a:srgbClr val="00000C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u="sng" kern="0" dirty="0" smtClean="0">
                <a:solidFill>
                  <a:srgbClr val="EC4822"/>
                </a:solidFill>
                <a:latin typeface="Trebuchet MS" panose="020B0603020202020204" pitchFamily="34" charset="0"/>
              </a:rPr>
              <a:t>Contacts BVA : </a:t>
            </a:r>
          </a:p>
          <a:p>
            <a:pPr lvl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Julie CATILLON, Directrice d’études</a:t>
            </a:r>
          </a:p>
          <a:p>
            <a:pPr lvl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Amélie BECK, Chargée d’études senior</a:t>
            </a:r>
          </a:p>
          <a:p>
            <a:pPr lvl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François LEGRAND, Chargé d’études</a:t>
            </a:r>
            <a:endParaRPr lang="fr-FR" sz="1000" b="1" kern="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b="1" kern="0" dirty="0" smtClean="0">
              <a:solidFill>
                <a:srgbClr val="404040"/>
              </a:solidFill>
              <a:latin typeface="Trebuchet MS" panose="020B0603020202020204" pitchFamily="34" charset="0"/>
              <a:sym typeface="Wingding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2528989"/>
            <a:ext cx="67322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 smtClean="0">
                <a:solidFill>
                  <a:srgbClr val="E63C14"/>
                </a:solidFill>
                <a:latin typeface="Trebuchet MS" panose="020B0603020202020204" pitchFamily="34" charset="0"/>
              </a:rPr>
              <a:t>Etude « l’accompagnement des PME en matière de RSE »</a:t>
            </a:r>
            <a:endParaRPr lang="fr-FR" sz="3600" b="1" dirty="0" smtClean="0">
              <a:solidFill>
                <a:srgbClr val="88BE24"/>
              </a:solidFill>
              <a:latin typeface="Trebuchet MS" panose="020B0603020202020204" pitchFamily="34" charset="0"/>
            </a:endParaRPr>
          </a:p>
          <a:p>
            <a:pPr lvl="0" algn="r"/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Traditional Arabic" pitchFamily="18" charset="-78"/>
              </a:rPr>
              <a:t>Mai 2016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Traditional Arabic" pitchFamily="18" charset="-78"/>
            </a:endParaRPr>
          </a:p>
        </p:txBody>
      </p:sp>
      <p:pic>
        <p:nvPicPr>
          <p:cNvPr id="8" name="Picture 5" descr="logo-BVA-RV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865" y="2673096"/>
            <a:ext cx="1541895" cy="16200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Opinion\1. Etudes en cours\Audencia - L'accompagnement des PME sur la RSE - Mars16 - UJ 251\5. Traitement\Nuage de mots Q3 V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7" y="217274"/>
            <a:ext cx="8366177" cy="53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ZoneTexte 74"/>
          <p:cNvSpPr txBox="1"/>
          <p:nvPr/>
        </p:nvSpPr>
        <p:spPr>
          <a:xfrm>
            <a:off x="468987" y="837872"/>
            <a:ext cx="842493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Quand on vous parle de Responsabilité </a:t>
            </a: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</a:t>
            </a: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ociétale des Entreprises, quels sont les trois mots ou expressions qui vous viennent à l’esprit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Q3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La RSE est associée en premier lieu à l’environnement et à la responsabilité</a:t>
            </a:r>
            <a:endParaRPr lang="fr-FR" sz="2000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461257"/>
              </p:ext>
            </p:extLst>
          </p:nvPr>
        </p:nvGraphicFramePr>
        <p:xfrm>
          <a:off x="858375" y="4564096"/>
          <a:ext cx="2952328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080120"/>
              </a:tblGrid>
              <a:tr h="26875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Responsabilité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39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Environnement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2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Développement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Durable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20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Ecologie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056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Bien-Être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1728949" y="1413356"/>
            <a:ext cx="71062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*En 2014 le libellé mentionnait la Responsabilité  Sociale des Entreprises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42049"/>
              </p:ext>
            </p:extLst>
          </p:nvPr>
        </p:nvGraphicFramePr>
        <p:xfrm>
          <a:off x="4788024" y="4581129"/>
          <a:ext cx="2952328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080120"/>
              </a:tblGrid>
              <a:tr h="26875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Economie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39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Compétitivité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2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Qualité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20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Image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056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486403" y="4304129"/>
            <a:ext cx="1526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1" dirty="0" smtClean="0">
                <a:solidFill>
                  <a:srgbClr val="404040"/>
                </a:solidFill>
                <a:latin typeface="+mn-lt"/>
              </a:rPr>
              <a:t>TOP des Citations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755576" y="4691236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716016" y="4687044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à coins arrondis 23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3949328" y="456842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30%</a:t>
            </a:r>
            <a:endParaRPr lang="fr-FR" sz="10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957836" y="486916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12%</a:t>
            </a:r>
            <a:endParaRPr lang="fr-FR" sz="1000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3962028" y="566124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10%</a:t>
            </a:r>
            <a:endParaRPr lang="fr-FR" sz="1000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7909768" y="566124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21%</a:t>
            </a:r>
            <a:endParaRPr lang="fr-FR" sz="1000" dirty="0"/>
          </a:p>
        </p:txBody>
      </p:sp>
      <p:sp>
        <p:nvSpPr>
          <p:cNvPr id="30" name="Flèche droite 29"/>
          <p:cNvSpPr/>
          <p:nvPr/>
        </p:nvSpPr>
        <p:spPr>
          <a:xfrm rot="2795653">
            <a:off x="8346613" y="5677075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 rot="18867200">
            <a:off x="4413948" y="4897288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5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36403" y="3245986"/>
            <a:ext cx="7483747" cy="1700807"/>
          </a:xfrm>
        </p:spPr>
        <p:txBody>
          <a:bodyPr/>
          <a:lstStyle/>
          <a:p>
            <a:r>
              <a:rPr lang="fr-FR" dirty="0" smtClean="0"/>
              <a:t>Partie 2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Les pratiques en matière de RSE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5076"/>
              </p:ext>
            </p:extLst>
          </p:nvPr>
        </p:nvGraphicFramePr>
        <p:xfrm>
          <a:off x="5583427" y="1789145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60%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33%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aphique 23"/>
          <p:cNvGraphicFramePr/>
          <p:nvPr>
            <p:extLst>
              <p:ext uri="{D42A27DB-BD31-4B8C-83A1-F6EECF244321}">
                <p14:modId xmlns:p14="http://schemas.microsoft.com/office/powerpoint/2010/main" val="4179208938"/>
              </p:ext>
            </p:extLst>
          </p:nvPr>
        </p:nvGraphicFramePr>
        <p:xfrm>
          <a:off x="32254" y="1891149"/>
          <a:ext cx="6123922" cy="461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28171" y="1116033"/>
            <a:ext cx="842493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Dans votre entreprise, avez-vous mené ces deux dernières années des actions pour…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32769" y="1116773"/>
            <a:ext cx="566823" cy="389748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10799" y="1005716"/>
            <a:ext cx="610053" cy="61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Q4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89411"/>
            <a:ext cx="8393112" cy="384175"/>
          </a:xfrm>
        </p:spPr>
        <p:txBody>
          <a:bodyPr/>
          <a:lstStyle/>
          <a:p>
            <a:r>
              <a:rPr lang="fr-FR" sz="2000" dirty="0" smtClean="0"/>
              <a:t>Davantage de dirigeants ont mis en place des actions pour améliorer les conditions de travail, la gouvernance, la performance économique de l’entreprise et son impact sur l’environnement</a:t>
            </a:r>
            <a:endParaRPr lang="fr-FR" sz="20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7020272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96719"/>
              </p:ext>
            </p:extLst>
          </p:nvPr>
        </p:nvGraphicFramePr>
        <p:xfrm>
          <a:off x="7239611" y="1789144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669900"/>
                          </a:solidFill>
                        </a:rPr>
                        <a:t>75%</a:t>
                      </a:r>
                      <a:endParaRPr lang="fr-FR" sz="1000" b="1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54%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49%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24%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07366"/>
              </p:ext>
            </p:extLst>
          </p:nvPr>
        </p:nvGraphicFramePr>
        <p:xfrm>
          <a:off x="8175715" y="1789144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59%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49%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32%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pSp>
        <p:nvGrpSpPr>
          <p:cNvPr id="28" name="Groupe 27"/>
          <p:cNvGrpSpPr/>
          <p:nvPr/>
        </p:nvGrpSpPr>
        <p:grpSpPr>
          <a:xfrm>
            <a:off x="7092280" y="1773412"/>
            <a:ext cx="980492" cy="575468"/>
            <a:chOff x="7495264" y="2502769"/>
            <a:chExt cx="1297588" cy="752362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ZoneTexte 29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7981151" y="1752876"/>
            <a:ext cx="1055345" cy="540324"/>
            <a:chOff x="7642408" y="3608756"/>
            <a:chExt cx="1297588" cy="754425"/>
          </a:xfrm>
        </p:grpSpPr>
        <p:pic>
          <p:nvPicPr>
            <p:cNvPr id="32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ZoneTexte 32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37" name="Rectangle à coins arrondis 36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6372200" y="249289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58%</a:t>
            </a:r>
            <a:endParaRPr lang="fr-FR" sz="10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6372200" y="318272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53%</a:t>
            </a:r>
            <a:endParaRPr lang="fr-FR" sz="1000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6372200" y="387256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52%</a:t>
            </a:r>
            <a:endParaRPr lang="fr-FR" sz="1000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6372200" y="456239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42%</a:t>
            </a:r>
            <a:endParaRPr lang="fr-FR" sz="10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6372200" y="525222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35%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1728949" y="1476813"/>
            <a:ext cx="71062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*En 2014 le libellé était : « Améliorer l’impact de vos activités sur votre territoire et les communautés locales »</a:t>
            </a:r>
          </a:p>
        </p:txBody>
      </p:sp>
      <p:sp>
        <p:nvSpPr>
          <p:cNvPr id="48" name="Flèche droite 47"/>
          <p:cNvSpPr/>
          <p:nvPr/>
        </p:nvSpPr>
        <p:spPr>
          <a:xfrm rot="18867200">
            <a:off x="6075908" y="2495624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Flèche droite 48"/>
          <p:cNvSpPr/>
          <p:nvPr/>
        </p:nvSpPr>
        <p:spPr>
          <a:xfrm rot="18867200">
            <a:off x="6075908" y="3196891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lèche droite 49"/>
          <p:cNvSpPr/>
          <p:nvPr/>
        </p:nvSpPr>
        <p:spPr>
          <a:xfrm rot="18867200">
            <a:off x="6075908" y="3885783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Flèche droite 50"/>
          <p:cNvSpPr/>
          <p:nvPr/>
        </p:nvSpPr>
        <p:spPr>
          <a:xfrm rot="18867200">
            <a:off x="6075908" y="4573207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65" name="Groupe 64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66" name="Rectangle à coins arrondis 65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46" name="Rectangle à coins arrondis 45"/>
          <p:cNvSpPr/>
          <p:nvPr/>
        </p:nvSpPr>
        <p:spPr>
          <a:xfrm>
            <a:off x="2471068" y="285293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15%</a:t>
            </a:r>
            <a:endParaRPr lang="fr-FR" sz="1000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2471068" y="353006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14%</a:t>
            </a:r>
            <a:endParaRPr lang="fr-FR" sz="1000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2471068" y="420720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11%</a:t>
            </a:r>
            <a:endParaRPr lang="fr-FR" sz="1000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2471068" y="488433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6%</a:t>
            </a:r>
            <a:endParaRPr lang="fr-FR" sz="1000" dirty="0"/>
          </a:p>
        </p:txBody>
      </p:sp>
      <p:sp>
        <p:nvSpPr>
          <p:cNvPr id="55" name="Rectangle à coins arrondis 54"/>
          <p:cNvSpPr/>
          <p:nvPr/>
        </p:nvSpPr>
        <p:spPr>
          <a:xfrm>
            <a:off x="2471068" y="556146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6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59" name="Flèche droite 58"/>
          <p:cNvSpPr/>
          <p:nvPr/>
        </p:nvSpPr>
        <p:spPr>
          <a:xfrm rot="18867200">
            <a:off x="2867872" y="3563044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Flèche droite 61"/>
          <p:cNvSpPr/>
          <p:nvPr/>
        </p:nvSpPr>
        <p:spPr>
          <a:xfrm rot="18867200">
            <a:off x="2867872" y="4245823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3" name="Flèche droite 62"/>
          <p:cNvSpPr/>
          <p:nvPr/>
        </p:nvSpPr>
        <p:spPr>
          <a:xfrm rot="18867200">
            <a:off x="2867872" y="4918496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4" name="Flèche droite 63"/>
          <p:cNvSpPr/>
          <p:nvPr/>
        </p:nvSpPr>
        <p:spPr>
          <a:xfrm rot="18867200">
            <a:off x="2819220" y="5588575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13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33177"/>
              </p:ext>
            </p:extLst>
          </p:nvPr>
        </p:nvGraphicFramePr>
        <p:xfrm>
          <a:off x="1115616" y="2276872"/>
          <a:ext cx="6947550" cy="312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90"/>
                <a:gridCol w="971812"/>
                <a:gridCol w="971812"/>
                <a:gridCol w="971812"/>
                <a:gridCol w="971812"/>
                <a:gridCol w="971812"/>
              </a:tblGrid>
              <a:tr h="295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Taille d’entreprise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fr-FR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Oui</a:t>
                      </a:r>
                      <a:endParaRPr lang="fr-FR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les conditions d’emploi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et de travail de vos salariés</a:t>
                      </a:r>
                      <a:endParaRPr lang="fr-FR" sz="1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66%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56%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81%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83%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votre performance économique et la pérennité de votre entreprise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65%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59%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77%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84%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l’impact de vos activités sur l’environnement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60%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90%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la gouvernance de votre entreprise et le dialogue avec vos parties prenantes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51%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68%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l’impact de vos activités sur les riverains et la société civile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locale</a:t>
                      </a:r>
                      <a:endParaRPr lang="fr-FR" sz="1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33%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42%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28171" y="763964"/>
            <a:ext cx="842493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Dans votre entreprise, avez-vous mené ces deux dernières années des actions pour…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332769" y="764704"/>
            <a:ext cx="566823" cy="389748"/>
            <a:chOff x="151606" y="5649756"/>
            <a:chExt cx="754063" cy="625632"/>
          </a:xfrm>
        </p:grpSpPr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9" name="Espace réservé du numéro de diapositive 8"/>
          <p:cNvSpPr>
            <a:spLocks/>
          </p:cNvSpPr>
          <p:nvPr/>
        </p:nvSpPr>
        <p:spPr bwMode="auto">
          <a:xfrm>
            <a:off x="310799" y="653647"/>
            <a:ext cx="610053" cy="61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Q4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Taille d’entreprise – Résultats par profils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376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18459"/>
              </p:ext>
            </p:extLst>
          </p:nvPr>
        </p:nvGraphicFramePr>
        <p:xfrm>
          <a:off x="5583427" y="1789145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57%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44%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aphique 23"/>
          <p:cNvGraphicFramePr/>
          <p:nvPr>
            <p:extLst>
              <p:ext uri="{D42A27DB-BD31-4B8C-83A1-F6EECF244321}">
                <p14:modId xmlns:p14="http://schemas.microsoft.com/office/powerpoint/2010/main" val="2833200307"/>
              </p:ext>
            </p:extLst>
          </p:nvPr>
        </p:nvGraphicFramePr>
        <p:xfrm>
          <a:off x="32254" y="1891149"/>
          <a:ext cx="6123922" cy="461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1116033"/>
            <a:ext cx="842493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 avez-vous pour objectif en 2016 de mener des actions pour…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1048822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1076232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Q5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2" y="219075"/>
            <a:ext cx="8643937" cy="384175"/>
          </a:xfrm>
        </p:spPr>
        <p:txBody>
          <a:bodyPr/>
          <a:lstStyle/>
          <a:p>
            <a:r>
              <a:rPr lang="fr-FR" sz="2000" dirty="0" smtClean="0"/>
              <a:t>Les bonnes intentions en matière de RSE sont stables par rapport à 2014, même si l’amélioration de la gouvernance progresse en tendance</a:t>
            </a:r>
            <a:endParaRPr lang="fr-FR" sz="20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7020272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534328"/>
              </p:ext>
            </p:extLst>
          </p:nvPr>
        </p:nvGraphicFramePr>
        <p:xfrm>
          <a:off x="7239611" y="1789144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669900"/>
                          </a:solidFill>
                        </a:rPr>
                        <a:t>81%</a:t>
                      </a:r>
                      <a:endParaRPr lang="fr-FR" sz="1000" b="1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669900"/>
                          </a:solidFill>
                        </a:rPr>
                        <a:t>65%</a:t>
                      </a:r>
                      <a:endParaRPr lang="fr-FR" sz="1000" b="1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82710"/>
              </p:ext>
            </p:extLst>
          </p:nvPr>
        </p:nvGraphicFramePr>
        <p:xfrm>
          <a:off x="8175715" y="1789144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67%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60%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60%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54%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pSp>
        <p:nvGrpSpPr>
          <p:cNvPr id="30" name="Groupe 29"/>
          <p:cNvGrpSpPr/>
          <p:nvPr/>
        </p:nvGrpSpPr>
        <p:grpSpPr>
          <a:xfrm>
            <a:off x="7092280" y="1773412"/>
            <a:ext cx="980492" cy="575468"/>
            <a:chOff x="7495264" y="2502769"/>
            <a:chExt cx="1297588" cy="752362"/>
          </a:xfrm>
        </p:grpSpPr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7981151" y="1752876"/>
            <a:ext cx="1055345" cy="540324"/>
            <a:chOff x="7642408" y="3608756"/>
            <a:chExt cx="1297588" cy="754425"/>
          </a:xfrm>
        </p:grpSpPr>
        <p:pic>
          <p:nvPicPr>
            <p:cNvPr id="37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ZoneTexte 38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40" name="Rectangle à coins arrondis 39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6372200" y="249289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73%</a:t>
            </a:r>
            <a:endParaRPr lang="fr-FR" sz="1000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6372200" y="318272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60%</a:t>
            </a:r>
            <a:endParaRPr lang="fr-FR" sz="10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6372200" y="387256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56%</a:t>
            </a:r>
            <a:endParaRPr lang="fr-FR" sz="1000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6372200" y="456239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57%</a:t>
            </a:r>
            <a:endParaRPr lang="fr-FR" sz="1000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6372200" y="525222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50%</a:t>
            </a:r>
            <a:endParaRPr lang="fr-FR" sz="1000" dirty="0"/>
          </a:p>
        </p:txBody>
      </p:sp>
      <p:grpSp>
        <p:nvGrpSpPr>
          <p:cNvPr id="66" name="Groupe 65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69" name="Rectangle à coins arrondis 68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71" name="ZoneTexte 70"/>
          <p:cNvSpPr txBox="1"/>
          <p:nvPr/>
        </p:nvSpPr>
        <p:spPr>
          <a:xfrm>
            <a:off x="1786097" y="1474913"/>
            <a:ext cx="71062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*En 2014 le libellé était : « Améliorer l’impact de vos activités sur votre territoire et les communautés locales »</a:t>
            </a:r>
          </a:p>
        </p:txBody>
      </p:sp>
    </p:spTree>
    <p:extLst>
      <p:ext uri="{BB962C8B-B14F-4D97-AF65-F5344CB8AC3E}">
        <p14:creationId xmlns:p14="http://schemas.microsoft.com/office/powerpoint/2010/main" val="88941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289539" y="653617"/>
            <a:ext cx="610053" cy="61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Q4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439441" y="691102"/>
            <a:ext cx="850023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 avez-vous pour objectif en 2016 de mener des actions pour…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471783" y="698987"/>
            <a:ext cx="463755" cy="342576"/>
          </a:xfrm>
          <a:custGeom>
            <a:avLst/>
            <a:gdLst>
              <a:gd name="T0" fmla="*/ 2147483647 w 201"/>
              <a:gd name="T1" fmla="*/ 2147483647 h 164"/>
              <a:gd name="T2" fmla="*/ 2147483647 w 201"/>
              <a:gd name="T3" fmla="*/ 2147483647 h 164"/>
              <a:gd name="T4" fmla="*/ 0 w 201"/>
              <a:gd name="T5" fmla="*/ 2147483647 h 164"/>
              <a:gd name="T6" fmla="*/ 2147483647 w 201"/>
              <a:gd name="T7" fmla="*/ 0 h 164"/>
              <a:gd name="T8" fmla="*/ 2147483647 w 201"/>
              <a:gd name="T9" fmla="*/ 2147483647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1" h="164">
                <a:moveTo>
                  <a:pt x="201" y="82"/>
                </a:moveTo>
                <a:cubicBezTo>
                  <a:pt x="201" y="143"/>
                  <a:pt x="156" y="164"/>
                  <a:pt x="101" y="164"/>
                </a:cubicBezTo>
                <a:cubicBezTo>
                  <a:pt x="45" y="164"/>
                  <a:pt x="0" y="145"/>
                  <a:pt x="0" y="82"/>
                </a:cubicBezTo>
                <a:cubicBezTo>
                  <a:pt x="0" y="22"/>
                  <a:pt x="45" y="0"/>
                  <a:pt x="101" y="0"/>
                </a:cubicBezTo>
                <a:cubicBezTo>
                  <a:pt x="156" y="0"/>
                  <a:pt x="201" y="22"/>
                  <a:pt x="201" y="82"/>
                </a:cubicBezTo>
                <a:close/>
              </a:path>
            </a:pathLst>
          </a:custGeom>
          <a:solidFill>
            <a:srgbClr val="474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Q5</a:t>
            </a:r>
            <a:endParaRPr lang="fr-FR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72020"/>
              </p:ext>
            </p:extLst>
          </p:nvPr>
        </p:nvGraphicFramePr>
        <p:xfrm>
          <a:off x="1115616" y="2276872"/>
          <a:ext cx="6947550" cy="312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90"/>
                <a:gridCol w="971812"/>
                <a:gridCol w="971812"/>
                <a:gridCol w="971812"/>
                <a:gridCol w="971812"/>
                <a:gridCol w="971812"/>
              </a:tblGrid>
              <a:tr h="295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Taille d’entreprise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fr-FR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Oui</a:t>
                      </a:r>
                      <a:endParaRPr lang="fr-FR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les conditions d’emploi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et de travail de vos salariés</a:t>
                      </a:r>
                      <a:endParaRPr lang="fr-FR" sz="1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72%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57%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77%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votre performance économique et la pérennité de votre entreprise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65%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84%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84%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87%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l’impact de vos activités sur l’environnement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57%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78%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la gouvernance de votre entreprise et le dialogue avec vos parties prenantes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57%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58%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74%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79%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Améliorer l’impact de vos activités sur les riverains et la société civile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locale</a:t>
                      </a:r>
                      <a:endParaRPr lang="fr-FR" sz="1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54%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2" name="Groupe 11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Taille d’entreprise – Résultats par profils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5210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29840"/>
              </p:ext>
            </p:extLst>
          </p:nvPr>
        </p:nvGraphicFramePr>
        <p:xfrm>
          <a:off x="5583427" y="1789145"/>
          <a:ext cx="716765" cy="394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58699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</a:tr>
              <a:tr h="83007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83%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44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77%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8514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64%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9745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73379"/>
              </p:ext>
            </p:extLst>
          </p:nvPr>
        </p:nvGraphicFramePr>
        <p:xfrm>
          <a:off x="8128199" y="1780980"/>
          <a:ext cx="716765" cy="394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58699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noFill/>
                  </a:tcPr>
                </a:tc>
              </a:tr>
              <a:tr h="83007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82%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44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8514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9745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29425"/>
              </p:ext>
            </p:extLst>
          </p:nvPr>
        </p:nvGraphicFramePr>
        <p:xfrm>
          <a:off x="7215119" y="1787676"/>
          <a:ext cx="716765" cy="394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58699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noFill/>
                  </a:tcPr>
                </a:tc>
              </a:tr>
              <a:tr h="83007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44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669900"/>
                          </a:solidFill>
                        </a:rPr>
                        <a:t>96%</a:t>
                      </a:r>
                      <a:endParaRPr lang="fr-FR" sz="1000" b="1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78514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77%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9745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70%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aphique 23"/>
          <p:cNvGraphicFramePr/>
          <p:nvPr>
            <p:extLst>
              <p:ext uri="{D42A27DB-BD31-4B8C-83A1-F6EECF244321}">
                <p14:modId xmlns:p14="http://schemas.microsoft.com/office/powerpoint/2010/main" val="863473843"/>
              </p:ext>
            </p:extLst>
          </p:nvPr>
        </p:nvGraphicFramePr>
        <p:xfrm>
          <a:off x="32254" y="1891149"/>
          <a:ext cx="6123922" cy="461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2" y="219075"/>
            <a:ext cx="8643937" cy="384175"/>
          </a:xfrm>
        </p:spPr>
        <p:txBody>
          <a:bodyPr/>
          <a:lstStyle/>
          <a:p>
            <a:r>
              <a:rPr lang="fr-FR" sz="2000" dirty="0" smtClean="0"/>
              <a:t>Les actions jugées les plus efficaces sont celles sur lesquelles les dirigeants ont une plus grande autonomie d’action (conditions d’emploi et gouvernance)</a:t>
            </a:r>
            <a:endParaRPr lang="fr-FR" sz="20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7020272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e 29"/>
          <p:cNvGrpSpPr/>
          <p:nvPr/>
        </p:nvGrpSpPr>
        <p:grpSpPr>
          <a:xfrm>
            <a:off x="7092280" y="1773412"/>
            <a:ext cx="980492" cy="575468"/>
            <a:chOff x="7495264" y="2502769"/>
            <a:chExt cx="1297588" cy="752362"/>
          </a:xfrm>
        </p:grpSpPr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7981151" y="1752876"/>
            <a:ext cx="1055345" cy="540324"/>
            <a:chOff x="7642408" y="3608756"/>
            <a:chExt cx="1297588" cy="754425"/>
          </a:xfrm>
        </p:grpSpPr>
        <p:pic>
          <p:nvPicPr>
            <p:cNvPr id="37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ZoneTexte 38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40" name="Rectangle à coins arrondis 39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6372200" y="2673293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81%</a:t>
            </a:r>
            <a:endParaRPr lang="fr-FR" sz="1000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6372200" y="351165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76%</a:t>
            </a:r>
            <a:endParaRPr lang="fr-FR" sz="10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6372200" y="4350017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78%</a:t>
            </a:r>
            <a:endParaRPr lang="fr-FR" sz="1000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6372200" y="518838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64%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68987" y="931366"/>
            <a:ext cx="842493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Pour chacun des types d’actions suivants que vous menez, pensez-vous qu’ils renforcent votre performance économique et votre compétitivité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Aux dirigeants ayant engagé chacune des actions RSE</a:t>
            </a:r>
          </a:p>
        </p:txBody>
      </p:sp>
      <p:grpSp>
        <p:nvGrpSpPr>
          <p:cNvPr id="49" name="Group 13"/>
          <p:cNvGrpSpPr>
            <a:grpSpLocks/>
          </p:cNvGrpSpPr>
          <p:nvPr/>
        </p:nvGrpSpPr>
        <p:grpSpPr bwMode="auto">
          <a:xfrm>
            <a:off x="396983" y="864155"/>
            <a:ext cx="508636" cy="421195"/>
            <a:chOff x="151606" y="5649756"/>
            <a:chExt cx="754063" cy="625632"/>
          </a:xfrm>
        </p:grpSpPr>
        <p:sp>
          <p:nvSpPr>
            <p:cNvPr id="50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1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53" name="Espace réservé du numéro de diapositive 8"/>
          <p:cNvSpPr>
            <a:spLocks/>
          </p:cNvSpPr>
          <p:nvPr/>
        </p:nvSpPr>
        <p:spPr bwMode="auto">
          <a:xfrm>
            <a:off x="386468" y="891565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Q6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Flèche droite 58"/>
          <p:cNvSpPr/>
          <p:nvPr/>
        </p:nvSpPr>
        <p:spPr>
          <a:xfrm rot="2795653">
            <a:off x="6091200" y="4405578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700064" y="2924944"/>
            <a:ext cx="999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Base : 293 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1699844" y="5485156"/>
            <a:ext cx="999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Base : 268 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699844" y="4620480"/>
            <a:ext cx="999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Base : 144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708008" y="3780876"/>
            <a:ext cx="999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Base : 228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4716016" y="136225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*En 2014 le libellé était : </a:t>
            </a:r>
          </a:p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« Vos actions visant à améliorer l’impact de vos activités sur votre territoire »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74" name="Rectangle à coins arrondis 73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76" name="Rectangle à coins arrondis 75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10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8" y="1003375"/>
            <a:ext cx="8303836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Considérez-vous qu’au cours des dernières années les attentes</a:t>
            </a: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vos […] en matière de RSE se sont accrues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936164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963574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Q7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Pour 1 dirigeant sur 2, les attentes des clients en matière de RSE se sont accrues, les salariés semblent moins exigeants en la matière</a:t>
            </a:r>
            <a:endParaRPr lang="fr-FR" sz="20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4644008" y="1808181"/>
            <a:ext cx="0" cy="4464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Graphique 32"/>
          <p:cNvGraphicFramePr/>
          <p:nvPr>
            <p:extLst>
              <p:ext uri="{D42A27DB-BD31-4B8C-83A1-F6EECF244321}">
                <p14:modId xmlns:p14="http://schemas.microsoft.com/office/powerpoint/2010/main" val="164160991"/>
              </p:ext>
            </p:extLst>
          </p:nvPr>
        </p:nvGraphicFramePr>
        <p:xfrm>
          <a:off x="184564" y="2073450"/>
          <a:ext cx="3528391" cy="35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Graphique 36"/>
          <p:cNvGraphicFramePr/>
          <p:nvPr>
            <p:extLst>
              <p:ext uri="{D42A27DB-BD31-4B8C-83A1-F6EECF244321}">
                <p14:modId xmlns:p14="http://schemas.microsoft.com/office/powerpoint/2010/main" val="3748558821"/>
              </p:ext>
            </p:extLst>
          </p:nvPr>
        </p:nvGraphicFramePr>
        <p:xfrm>
          <a:off x="4615731" y="2187708"/>
          <a:ext cx="3528391" cy="35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Parenthèse fermante 29"/>
          <p:cNvSpPr/>
          <p:nvPr/>
        </p:nvSpPr>
        <p:spPr>
          <a:xfrm rot="18813326">
            <a:off x="2966087" y="2164751"/>
            <a:ext cx="216024" cy="1894423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76870" y="1808181"/>
            <a:ext cx="1635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669900"/>
                </a:solidFill>
                <a:latin typeface="+mn-lt"/>
              </a:rPr>
              <a:t>ST Oui : 37%</a:t>
            </a:r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94079"/>
              </p:ext>
            </p:extLst>
          </p:nvPr>
        </p:nvGraphicFramePr>
        <p:xfrm>
          <a:off x="378024" y="5517232"/>
          <a:ext cx="39779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596"/>
                <a:gridCol w="647839"/>
                <a:gridCol w="647839"/>
                <a:gridCol w="647839"/>
                <a:gridCol w="64783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22444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48%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9" name="Groupe 38"/>
          <p:cNvGrpSpPr/>
          <p:nvPr/>
        </p:nvGrpSpPr>
        <p:grpSpPr>
          <a:xfrm>
            <a:off x="3292815" y="2321957"/>
            <a:ext cx="792370" cy="461665"/>
            <a:chOff x="7495264" y="2501750"/>
            <a:chExt cx="1297588" cy="789112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ZoneTexte 40"/>
            <p:cNvSpPr txBox="1"/>
            <p:nvPr/>
          </p:nvSpPr>
          <p:spPr>
            <a:xfrm>
              <a:off x="7495264" y="2501750"/>
              <a:ext cx="1297588" cy="789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 : 36%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3712824" y="2800212"/>
            <a:ext cx="792088" cy="604715"/>
            <a:chOff x="7642408" y="3608756"/>
            <a:chExt cx="1297588" cy="1010767"/>
          </a:xfrm>
        </p:grpSpPr>
        <p:pic>
          <p:nvPicPr>
            <p:cNvPr id="44" name="Picture 2" descr="famille, family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ZoneTexte 44"/>
            <p:cNvSpPr txBox="1"/>
            <p:nvPr/>
          </p:nvSpPr>
          <p:spPr>
            <a:xfrm>
              <a:off x="7642408" y="3642085"/>
              <a:ext cx="1297588" cy="977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FF0000"/>
                  </a:solidFill>
                  <a:latin typeface="+mn-lt"/>
                </a:rPr>
                <a:t>Entreprises familiales : 32% 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46" name="Parenthèse fermante 45"/>
          <p:cNvSpPr/>
          <p:nvPr/>
        </p:nvSpPr>
        <p:spPr>
          <a:xfrm rot="18813326">
            <a:off x="7385107" y="2129386"/>
            <a:ext cx="216024" cy="1894423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995890" y="1772816"/>
            <a:ext cx="1635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669900"/>
                </a:solidFill>
                <a:latin typeface="+mn-lt"/>
              </a:rPr>
              <a:t>ST Oui : 54%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7711835" y="2286592"/>
            <a:ext cx="792370" cy="461665"/>
            <a:chOff x="7495264" y="2501750"/>
            <a:chExt cx="1297588" cy="789112"/>
          </a:xfrm>
        </p:grpSpPr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ZoneTexte 49"/>
            <p:cNvSpPr txBox="1"/>
            <p:nvPr/>
          </p:nvSpPr>
          <p:spPr>
            <a:xfrm>
              <a:off x="7495264" y="2501750"/>
              <a:ext cx="1297588" cy="789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 : 53%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8131844" y="2764847"/>
            <a:ext cx="792088" cy="604715"/>
            <a:chOff x="7642408" y="3608756"/>
            <a:chExt cx="1297588" cy="1010767"/>
          </a:xfrm>
        </p:grpSpPr>
        <p:pic>
          <p:nvPicPr>
            <p:cNvPr id="52" name="Picture 2" descr="famille, family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ZoneTexte 52"/>
            <p:cNvSpPr txBox="1"/>
            <p:nvPr/>
          </p:nvSpPr>
          <p:spPr>
            <a:xfrm>
              <a:off x="7642408" y="3642085"/>
              <a:ext cx="1297588" cy="977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 : 53% 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395911"/>
              </p:ext>
            </p:extLst>
          </p:nvPr>
        </p:nvGraphicFramePr>
        <p:xfrm>
          <a:off x="4986536" y="5517232"/>
          <a:ext cx="39779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596"/>
                <a:gridCol w="647839"/>
                <a:gridCol w="647839"/>
                <a:gridCol w="647839"/>
                <a:gridCol w="64783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22444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64%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79%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5" name="Groupe 54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59" name="Rectangle à coins arrondis 58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63" name="Rectangle à coins arrondis 62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pic>
        <p:nvPicPr>
          <p:cNvPr id="66" name="Image 65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8" y="1802905"/>
            <a:ext cx="668798" cy="759998"/>
          </a:xfrm>
          <a:prstGeom prst="rect">
            <a:avLst/>
          </a:prstGeom>
        </p:spPr>
      </p:pic>
      <p:pic>
        <p:nvPicPr>
          <p:cNvPr id="1026" name="Picture 2" descr="http://10.192.1.110/Pictures/plog-content/images/banque-images-bva/illustrations/clien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51043"/>
            <a:ext cx="753650" cy="88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410" y="2595570"/>
            <a:ext cx="1245230" cy="338554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Salariés</a:t>
            </a:r>
            <a:endParaRPr lang="fr-FR" dirty="0"/>
          </a:p>
        </p:txBody>
      </p:sp>
      <p:sp>
        <p:nvSpPr>
          <p:cNvPr id="69" name="Rectangle 68"/>
          <p:cNvSpPr/>
          <p:nvPr/>
        </p:nvSpPr>
        <p:spPr>
          <a:xfrm>
            <a:off x="4766930" y="2595570"/>
            <a:ext cx="1245230" cy="338554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Clients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4644008" y="1557372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*Historique non disponible car les questions ont été modifiées en 2016</a:t>
            </a:r>
          </a:p>
        </p:txBody>
      </p:sp>
    </p:spTree>
    <p:extLst>
      <p:ext uri="{BB962C8B-B14F-4D97-AF65-F5344CB8AC3E}">
        <p14:creationId xmlns:p14="http://schemas.microsoft.com/office/powerpoint/2010/main" val="255889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1085255"/>
            <a:ext cx="8424937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l’inverse, votre entreprise a-t-elle accru ses exigences en matière de RSE vis-à-vis de ses […] au cours des des dernières années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1018044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1045454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Q8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En parallèle la moitié des dirigeants affirment avoir accru leurs exigences, à la fois vis-à-vis de leurs salariés et de leurs fournisseurs</a:t>
            </a:r>
            <a:endParaRPr lang="fr-FR" sz="2000" dirty="0"/>
          </a:p>
        </p:txBody>
      </p:sp>
      <p:cxnSp>
        <p:nvCxnSpPr>
          <p:cNvPr id="30" name="Connecteur droit 29"/>
          <p:cNvCxnSpPr/>
          <p:nvPr/>
        </p:nvCxnSpPr>
        <p:spPr>
          <a:xfrm>
            <a:off x="4644008" y="1808181"/>
            <a:ext cx="0" cy="4464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Graphique 30"/>
          <p:cNvGraphicFramePr/>
          <p:nvPr>
            <p:extLst>
              <p:ext uri="{D42A27DB-BD31-4B8C-83A1-F6EECF244321}">
                <p14:modId xmlns:p14="http://schemas.microsoft.com/office/powerpoint/2010/main" val="4258362190"/>
              </p:ext>
            </p:extLst>
          </p:nvPr>
        </p:nvGraphicFramePr>
        <p:xfrm>
          <a:off x="184564" y="2073450"/>
          <a:ext cx="3528391" cy="35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Graphique 39"/>
          <p:cNvGraphicFramePr/>
          <p:nvPr>
            <p:extLst>
              <p:ext uri="{D42A27DB-BD31-4B8C-83A1-F6EECF244321}">
                <p14:modId xmlns:p14="http://schemas.microsoft.com/office/powerpoint/2010/main" val="2137109487"/>
              </p:ext>
            </p:extLst>
          </p:nvPr>
        </p:nvGraphicFramePr>
        <p:xfrm>
          <a:off x="4615731" y="2187708"/>
          <a:ext cx="3528391" cy="35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1" name="Groupe 40"/>
          <p:cNvGrpSpPr/>
          <p:nvPr/>
        </p:nvGrpSpPr>
        <p:grpSpPr>
          <a:xfrm>
            <a:off x="193938" y="1808181"/>
            <a:ext cx="1197735" cy="1006219"/>
            <a:chOff x="193938" y="1808181"/>
            <a:chExt cx="1197735" cy="1006219"/>
          </a:xfrm>
        </p:grpSpPr>
        <p:pic>
          <p:nvPicPr>
            <p:cNvPr id="43" name="Image 42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05913" y="1808181"/>
              <a:ext cx="868115" cy="759998"/>
            </a:xfrm>
            <a:prstGeom prst="rect">
              <a:avLst/>
            </a:prstGeom>
          </p:spPr>
        </p:pic>
        <p:sp>
          <p:nvSpPr>
            <p:cNvPr id="44" name="ZoneTexte 43"/>
            <p:cNvSpPr txBox="1"/>
            <p:nvPr/>
          </p:nvSpPr>
          <p:spPr>
            <a:xfrm>
              <a:off x="193938" y="2568179"/>
              <a:ext cx="11977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Fournisseurs</a:t>
              </a:r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4958441" y="1808181"/>
            <a:ext cx="1197735" cy="1011931"/>
            <a:chOff x="4499992" y="1808181"/>
            <a:chExt cx="1197735" cy="1011931"/>
          </a:xfrm>
        </p:grpSpPr>
        <p:pic>
          <p:nvPicPr>
            <p:cNvPr id="46" name="Image 45"/>
            <p:cNvPicPr>
              <a:picLocks noChangeAspect="1"/>
            </p:cNvPicPr>
            <p:nvPr/>
          </p:nvPicPr>
          <p:blipFill>
            <a:blip r:embed="rId6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3282" y="1808181"/>
              <a:ext cx="668798" cy="759998"/>
            </a:xfrm>
            <a:prstGeom prst="rect">
              <a:avLst/>
            </a:prstGeom>
          </p:spPr>
        </p:pic>
        <p:sp>
          <p:nvSpPr>
            <p:cNvPr id="47" name="ZoneTexte 46"/>
            <p:cNvSpPr txBox="1"/>
            <p:nvPr/>
          </p:nvSpPr>
          <p:spPr>
            <a:xfrm>
              <a:off x="4499992" y="2573891"/>
              <a:ext cx="11977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Salariés</a:t>
              </a:r>
            </a:p>
          </p:txBody>
        </p:sp>
      </p:grpSp>
      <p:sp>
        <p:nvSpPr>
          <p:cNvPr id="48" name="Parenthèse fermante 47"/>
          <p:cNvSpPr/>
          <p:nvPr/>
        </p:nvSpPr>
        <p:spPr>
          <a:xfrm rot="18813326">
            <a:off x="2966087" y="2164751"/>
            <a:ext cx="216024" cy="1894423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576870" y="1808181"/>
            <a:ext cx="1635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669900"/>
                </a:solidFill>
                <a:latin typeface="+mn-lt"/>
              </a:rPr>
              <a:t>ST Oui : 47%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04693"/>
              </p:ext>
            </p:extLst>
          </p:nvPr>
        </p:nvGraphicFramePr>
        <p:xfrm>
          <a:off x="378024" y="5517232"/>
          <a:ext cx="39779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596"/>
                <a:gridCol w="647839"/>
                <a:gridCol w="647839"/>
                <a:gridCol w="647839"/>
                <a:gridCol w="64783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22444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41%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65%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1" name="Groupe 50"/>
          <p:cNvGrpSpPr/>
          <p:nvPr/>
        </p:nvGrpSpPr>
        <p:grpSpPr>
          <a:xfrm>
            <a:off x="3292815" y="2321957"/>
            <a:ext cx="792370" cy="461665"/>
            <a:chOff x="7495264" y="2501750"/>
            <a:chExt cx="1297588" cy="789112"/>
          </a:xfrm>
        </p:grpSpPr>
        <p:pic>
          <p:nvPicPr>
            <p:cNvPr id="52" name="Picture 3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" name="ZoneTexte 52"/>
            <p:cNvSpPr txBox="1"/>
            <p:nvPr/>
          </p:nvSpPr>
          <p:spPr>
            <a:xfrm>
              <a:off x="7495264" y="2501750"/>
              <a:ext cx="1297588" cy="789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 : 46%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3712824" y="2800212"/>
            <a:ext cx="792088" cy="604715"/>
            <a:chOff x="7642408" y="3608756"/>
            <a:chExt cx="1297588" cy="1010767"/>
          </a:xfrm>
        </p:grpSpPr>
        <p:pic>
          <p:nvPicPr>
            <p:cNvPr id="55" name="Picture 2" descr="famille, family">
              <a:hlinkClick r:id="rId8"/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ZoneTexte 58"/>
            <p:cNvSpPr txBox="1"/>
            <p:nvPr/>
          </p:nvSpPr>
          <p:spPr>
            <a:xfrm>
              <a:off x="7642408" y="3642085"/>
              <a:ext cx="1297588" cy="977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 : 44% 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62" name="Parenthèse fermante 61"/>
          <p:cNvSpPr/>
          <p:nvPr/>
        </p:nvSpPr>
        <p:spPr>
          <a:xfrm rot="18813326">
            <a:off x="7385107" y="2129386"/>
            <a:ext cx="216024" cy="1894423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6995890" y="1772816"/>
            <a:ext cx="1635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669900"/>
                </a:solidFill>
                <a:latin typeface="+mn-lt"/>
              </a:rPr>
              <a:t>ST Oui : 51%</a:t>
            </a:r>
          </a:p>
        </p:txBody>
      </p:sp>
      <p:grpSp>
        <p:nvGrpSpPr>
          <p:cNvPr id="64" name="Groupe 63"/>
          <p:cNvGrpSpPr/>
          <p:nvPr/>
        </p:nvGrpSpPr>
        <p:grpSpPr>
          <a:xfrm>
            <a:off x="7711835" y="2286592"/>
            <a:ext cx="792370" cy="461665"/>
            <a:chOff x="7495264" y="2501750"/>
            <a:chExt cx="1297588" cy="789112"/>
          </a:xfrm>
        </p:grpSpPr>
        <p:pic>
          <p:nvPicPr>
            <p:cNvPr id="65" name="Picture 3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ZoneTexte 65"/>
            <p:cNvSpPr txBox="1"/>
            <p:nvPr/>
          </p:nvSpPr>
          <p:spPr>
            <a:xfrm>
              <a:off x="7495264" y="2501750"/>
              <a:ext cx="1297588" cy="789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 : 56%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8131844" y="2764847"/>
            <a:ext cx="792088" cy="604715"/>
            <a:chOff x="7642408" y="3608756"/>
            <a:chExt cx="1297588" cy="1010767"/>
          </a:xfrm>
        </p:grpSpPr>
        <p:pic>
          <p:nvPicPr>
            <p:cNvPr id="68" name="Picture 2" descr="famille, family">
              <a:hlinkClick r:id="rId8"/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ZoneTexte 68"/>
            <p:cNvSpPr txBox="1"/>
            <p:nvPr/>
          </p:nvSpPr>
          <p:spPr>
            <a:xfrm>
              <a:off x="7642408" y="3642085"/>
              <a:ext cx="1297588" cy="977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FF0000"/>
                  </a:solidFill>
                  <a:latin typeface="+mn-lt"/>
                </a:rPr>
                <a:t>Entreprises familiales : 47% 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04943"/>
              </p:ext>
            </p:extLst>
          </p:nvPr>
        </p:nvGraphicFramePr>
        <p:xfrm>
          <a:off x="4986536" y="5517232"/>
          <a:ext cx="39779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596"/>
                <a:gridCol w="647839"/>
                <a:gridCol w="647839"/>
                <a:gridCol w="647839"/>
                <a:gridCol w="64783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22444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45%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63%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67%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1" name="Groupe 70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74" name="Rectangle à coins arrondis 73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77" name="Rectangle à coins arrondis 76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79" name="ZoneTexte 78"/>
          <p:cNvSpPr txBox="1"/>
          <p:nvPr/>
        </p:nvSpPr>
        <p:spPr>
          <a:xfrm>
            <a:off x="4644008" y="1484784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*Historique non disponible car les questions ont été modifiées en 2016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6409" y="2595570"/>
            <a:ext cx="1533263" cy="338554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Fournisseurs</a:t>
            </a:r>
            <a:endParaRPr lang="fr-FR" dirty="0"/>
          </a:p>
        </p:txBody>
      </p:sp>
      <p:sp>
        <p:nvSpPr>
          <p:cNvPr id="81" name="Rectangle 80"/>
          <p:cNvSpPr/>
          <p:nvPr/>
        </p:nvSpPr>
        <p:spPr>
          <a:xfrm>
            <a:off x="4838938" y="2595570"/>
            <a:ext cx="1245230" cy="338554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Salariés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22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36403" y="3245986"/>
            <a:ext cx="7483747" cy="1700807"/>
          </a:xfrm>
        </p:spPr>
        <p:txBody>
          <a:bodyPr/>
          <a:lstStyle/>
          <a:p>
            <a:r>
              <a:rPr lang="fr-FR" dirty="0" smtClean="0"/>
              <a:t>Partie 3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démarche RSE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232936"/>
            <a:ext cx="8034338" cy="384295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+mj-lt"/>
                <a:cs typeface="Arial" charset="0"/>
              </a:rPr>
              <a:t>Sommaire</a:t>
            </a:r>
          </a:p>
        </p:txBody>
      </p:sp>
      <p:sp>
        <p:nvSpPr>
          <p:cNvPr id="72708" name="Line 10"/>
          <p:cNvSpPr>
            <a:spLocks noChangeShapeType="1"/>
          </p:cNvSpPr>
          <p:nvPr/>
        </p:nvSpPr>
        <p:spPr bwMode="auto">
          <a:xfrm>
            <a:off x="0" y="0"/>
            <a:ext cx="9144000" cy="65627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07930"/>
              </p:ext>
            </p:extLst>
          </p:nvPr>
        </p:nvGraphicFramePr>
        <p:xfrm>
          <a:off x="623067" y="1435941"/>
          <a:ext cx="7019925" cy="3865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29"/>
                <a:gridCol w="5651863"/>
                <a:gridCol w="720033"/>
              </a:tblGrid>
              <a:tr h="47976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Méthodologie	</a:t>
                      </a:r>
                      <a:endParaRPr lang="fr-FR" sz="1600" b="0" kern="1200" dirty="0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latin typeface="Trebuchet MS" pitchFamily="34" charset="0"/>
                        </a:rPr>
                        <a:t>p. 3</a:t>
                      </a:r>
                      <a:endParaRPr lang="fr-FR" sz="1600" b="0" dirty="0"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Structure</a:t>
                      </a:r>
                      <a:r>
                        <a:rPr lang="fr-FR" sz="1600" b="0" baseline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 de l’échantillon</a:t>
                      </a:r>
                      <a:endParaRPr lang="fr-FR" sz="1600" b="0" dirty="0" smtClean="0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4</a:t>
                      </a:r>
                    </a:p>
                  </a:txBody>
                  <a:tcPr marL="36001" marR="36001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Résultats détaillés</a:t>
                      </a: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5</a:t>
                      </a:r>
                    </a:p>
                  </a:txBody>
                  <a:tcPr marL="36001" marR="36001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Partie 1 -</a:t>
                      </a:r>
                      <a:r>
                        <a:rPr lang="fr-FR" sz="1600" b="0" baseline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La perception</a:t>
                      </a:r>
                      <a:r>
                        <a:rPr lang="fr-FR" sz="1600" b="0" baseline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 de la RSE</a:t>
                      </a:r>
                      <a:endParaRPr lang="fr-FR" sz="1600" b="0" dirty="0" smtClean="0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6</a:t>
                      </a:r>
                    </a:p>
                  </a:txBody>
                  <a:tcPr marL="36001" marR="36001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Partie 2 - Les pratiques en matière</a:t>
                      </a:r>
                      <a:r>
                        <a:rPr lang="fr-FR" sz="1600" b="0" baseline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 de RSE</a:t>
                      </a:r>
                      <a:endParaRPr lang="fr-FR" sz="1600" b="0" dirty="0" smtClean="0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11</a:t>
                      </a:r>
                    </a:p>
                  </a:txBody>
                  <a:tcPr marL="36001" marR="36001" marT="0" marB="0" anchor="ctr"/>
                </a:tc>
              </a:tr>
              <a:tr h="4888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Partie 3 – La démarche RSE</a:t>
                      </a: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19</a:t>
                      </a:r>
                    </a:p>
                  </a:txBody>
                  <a:tcPr marL="36001" marR="36001" marT="0" marB="0" anchor="ctr"/>
                </a:tc>
              </a:tr>
              <a:tr h="4888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Partie 4 – L’accompagnement en matière de RSE</a:t>
                      </a: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30</a:t>
                      </a:r>
                    </a:p>
                  </a:txBody>
                  <a:tcPr marL="36001" marR="36001" marT="0" marB="0" anchor="ctr"/>
                </a:tc>
              </a:tr>
              <a:tr h="4888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rgbClr val="E63C14"/>
                        </a:solidFill>
                        <a:latin typeface="Trebuchet MS" pitchFamily="34" charset="0"/>
                      </a:endParaRP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Partie 5 – La perception de la RSE à l’échelle du territoire</a:t>
                      </a:r>
                    </a:p>
                  </a:txBody>
                  <a:tcPr marL="36001" marR="36001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latin typeface="Trebuchet MS" pitchFamily="34" charset="0"/>
                        </a:rPr>
                        <a:t>p. 39</a:t>
                      </a:r>
                    </a:p>
                  </a:txBody>
                  <a:tcPr marL="36001" marR="36001" marT="0" marB="0" anchor="ctr"/>
                </a:tc>
              </a:tr>
            </a:tbl>
          </a:graphicData>
        </a:graphic>
      </p:graphicFrame>
      <p:sp>
        <p:nvSpPr>
          <p:cNvPr id="6" name="Arrondir un rectangle à un seul coin 5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rrondir un rectangle à un seul coin 6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rondir un rectangle à un seul coin 7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rrondir un rectangle à un seul coin 9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1799073788"/>
              </p:ext>
            </p:extLst>
          </p:nvPr>
        </p:nvGraphicFramePr>
        <p:xfrm>
          <a:off x="112149" y="1340768"/>
          <a:ext cx="8361216" cy="445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48464"/>
              </p:ext>
            </p:extLst>
          </p:nvPr>
        </p:nvGraphicFramePr>
        <p:xfrm>
          <a:off x="7239611" y="1546919"/>
          <a:ext cx="716765" cy="4258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4653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3144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20%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236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10%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6077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9726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9%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9726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8270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072560"/>
              </p:ext>
            </p:extLst>
          </p:nvPr>
        </p:nvGraphicFramePr>
        <p:xfrm>
          <a:off x="8128199" y="1548628"/>
          <a:ext cx="716765" cy="4258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4653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3144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14%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236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6077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726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7%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726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8270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75%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777478"/>
            <a:ext cx="842493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Avez-vous mis en place des indicateurs pour mesurer la performance de votre entreprise dans les domaines suivants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Q9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La mise en place d’indicateurs RSE demeure assez limitée</a:t>
            </a:r>
            <a:endParaRPr lang="fr-FR" sz="20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7092280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e 22"/>
          <p:cNvGrpSpPr/>
          <p:nvPr/>
        </p:nvGrpSpPr>
        <p:grpSpPr>
          <a:xfrm>
            <a:off x="7092280" y="1624844"/>
            <a:ext cx="980492" cy="575468"/>
            <a:chOff x="7495264" y="2502769"/>
            <a:chExt cx="1297588" cy="752362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ZoneTexte 24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7981151" y="1604308"/>
            <a:ext cx="1055345" cy="540324"/>
            <a:chOff x="7642408" y="3608756"/>
            <a:chExt cx="1297588" cy="754425"/>
          </a:xfrm>
        </p:grpSpPr>
        <p:pic>
          <p:nvPicPr>
            <p:cNvPr id="27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ZoneTexte 27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29" name="Rectangle à coins arrondis 28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4211960" y="220486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21%</a:t>
            </a:r>
            <a:endParaRPr lang="fr-FR" sz="10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4211960" y="283467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14%</a:t>
            </a:r>
            <a:endParaRPr lang="fr-FR" sz="10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4211960" y="346448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15%</a:t>
            </a:r>
            <a:endParaRPr lang="fr-FR" sz="10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4211960" y="4094297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19%</a:t>
            </a:r>
            <a:endParaRPr lang="fr-FR" sz="10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4211960" y="472410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12%</a:t>
            </a:r>
            <a:endParaRPr lang="fr-FR" sz="10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4211960" y="5353917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66%</a:t>
            </a:r>
            <a:endParaRPr lang="fr-FR" sz="1000" dirty="0"/>
          </a:p>
        </p:txBody>
      </p:sp>
      <p:sp>
        <p:nvSpPr>
          <p:cNvPr id="41" name="Flèche droite 40"/>
          <p:cNvSpPr/>
          <p:nvPr/>
        </p:nvSpPr>
        <p:spPr>
          <a:xfrm rot="2795653">
            <a:off x="3756028" y="4152397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droite 42"/>
          <p:cNvSpPr/>
          <p:nvPr/>
        </p:nvSpPr>
        <p:spPr>
          <a:xfrm rot="2795653">
            <a:off x="3755756" y="4765618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7" name="Groupe 46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8" name="Rectangle à coins arrondis 47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384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777478"/>
            <a:ext cx="8424937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Avez-vous mis en place des indicateurs pour mesurer la performance de votre entreprise dans les domaines suivants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Q9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72640"/>
              </p:ext>
            </p:extLst>
          </p:nvPr>
        </p:nvGraphicFramePr>
        <p:xfrm>
          <a:off x="1115616" y="2132856"/>
          <a:ext cx="6947550" cy="358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90"/>
                <a:gridCol w="971812"/>
                <a:gridCol w="971812"/>
                <a:gridCol w="971812"/>
                <a:gridCol w="971812"/>
                <a:gridCol w="971812"/>
              </a:tblGrid>
              <a:tr h="295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Taille d’entreprise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endParaRPr lang="fr-FR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Impact économique de vos activités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16%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7%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30%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Impact environnemental de vos activités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15%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12%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22%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53%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Impact social de vos activités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14%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11%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21%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63%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Qualité de la gouvernance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de votre entreprise</a:t>
                      </a:r>
                      <a:endParaRPr lang="fr-FR" sz="1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21%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54%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Impact territorial de vos activités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24%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Aucun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71%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75%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62%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13%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Taille d’entreprise – Résultats par profils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1148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Graphique 39"/>
          <p:cNvGraphicFramePr/>
          <p:nvPr>
            <p:extLst>
              <p:ext uri="{D42A27DB-BD31-4B8C-83A1-F6EECF244321}">
                <p14:modId xmlns:p14="http://schemas.microsoft.com/office/powerpoint/2010/main" val="459790853"/>
              </p:ext>
            </p:extLst>
          </p:nvPr>
        </p:nvGraphicFramePr>
        <p:xfrm>
          <a:off x="747288" y="2070721"/>
          <a:ext cx="8361216" cy="3590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837872"/>
            <a:ext cx="8424937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 avez-vous consulté vos parties prenantes internes et externes dans le choix de ces indicateurs RSE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Aux dirigeants d’entreprise qui ont mis en place au moins un indicateur pour mesurer la performance de leur entreprise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 (165)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Q10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Lorsque des indicateurs RSE ont été mis en place, les parties prenantes ont été davantage consultées qu’en 2014</a:t>
            </a:r>
            <a:endParaRPr lang="fr-FR" sz="2000" dirty="0"/>
          </a:p>
        </p:txBody>
      </p:sp>
      <p:sp>
        <p:nvSpPr>
          <p:cNvPr id="21" name="Parenthèse fermante 20"/>
          <p:cNvSpPr/>
          <p:nvPr/>
        </p:nvSpPr>
        <p:spPr>
          <a:xfrm>
            <a:off x="6215251" y="2704770"/>
            <a:ext cx="216024" cy="1444311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431275" y="2741440"/>
            <a:ext cx="180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 58%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7115350" y="315693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41%</a:t>
            </a:r>
            <a:endParaRPr lang="fr-FR" sz="1000" dirty="0"/>
          </a:p>
        </p:txBody>
      </p:sp>
      <p:sp>
        <p:nvSpPr>
          <p:cNvPr id="31" name="Flèche droite 30"/>
          <p:cNvSpPr/>
          <p:nvPr/>
        </p:nvSpPr>
        <p:spPr>
          <a:xfrm rot="18867200">
            <a:off x="6712167" y="3173796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84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387053454"/>
              </p:ext>
            </p:extLst>
          </p:nvPr>
        </p:nvGraphicFramePr>
        <p:xfrm>
          <a:off x="-828600" y="837872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Graphique 39"/>
          <p:cNvGraphicFramePr/>
          <p:nvPr>
            <p:extLst>
              <p:ext uri="{D42A27DB-BD31-4B8C-83A1-F6EECF244321}">
                <p14:modId xmlns:p14="http://schemas.microsoft.com/office/powerpoint/2010/main" val="2038688611"/>
              </p:ext>
            </p:extLst>
          </p:nvPr>
        </p:nvGraphicFramePr>
        <p:xfrm>
          <a:off x="3706460" y="836712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1188621"/>
            <a:ext cx="395899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Avez-vous rédigé un rapport RSE ou de développement durable en 2015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1121410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1148820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Q13bis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Seule une minorité de dirigeants a rédigé un rapport RSE en 2015, mais 1 sur 5 envisage de le faire dans les 3 prochaines années</a:t>
            </a:r>
            <a:endParaRPr lang="fr-FR" sz="2000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5557466" y="41824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033" y="2037292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3295072" y="221705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4%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32" name="Picture 2" descr="famille, family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3613250" y="4100618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3323774" y="4365104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404040"/>
                </a:solidFill>
                <a:latin typeface="+mn-lt"/>
              </a:rPr>
              <a:t>3</a:t>
            </a:r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30057"/>
              </p:ext>
            </p:extLst>
          </p:nvPr>
        </p:nvGraphicFramePr>
        <p:xfrm>
          <a:off x="107505" y="5229200"/>
          <a:ext cx="4248471" cy="7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891"/>
                <a:gridCol w="691895"/>
                <a:gridCol w="691895"/>
                <a:gridCol w="691895"/>
                <a:gridCol w="691895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26%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0" name="Groupe 19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4726528" y="1188621"/>
            <a:ext cx="4212468" cy="80021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Envisagez-vous de rédiger un rapport RSE ou de développement durable dans les 3 prochaines années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28" name="Group 13"/>
          <p:cNvGrpSpPr>
            <a:grpSpLocks/>
          </p:cNvGrpSpPr>
          <p:nvPr/>
        </p:nvGrpSpPr>
        <p:grpSpPr bwMode="auto">
          <a:xfrm>
            <a:off x="4654523" y="1121410"/>
            <a:ext cx="508636" cy="421195"/>
            <a:chOff x="151606" y="5649756"/>
            <a:chExt cx="754063" cy="625632"/>
          </a:xfrm>
        </p:grpSpPr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0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1" name="Espace réservé du numéro de diapositive 8"/>
          <p:cNvSpPr>
            <a:spLocks/>
          </p:cNvSpPr>
          <p:nvPr/>
        </p:nvSpPr>
        <p:spPr bwMode="auto">
          <a:xfrm>
            <a:off x="4644008" y="1148820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Q13ter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13151464" y="17106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1556776" y="1854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337" y="2181308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7956376" y="2361074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22%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45" name="Picture 2" descr="famille, family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8082230" y="4221088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ZoneTexte 45"/>
          <p:cNvSpPr txBox="1"/>
          <p:nvPr/>
        </p:nvSpPr>
        <p:spPr>
          <a:xfrm>
            <a:off x="7792754" y="4485574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17%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26763"/>
              </p:ext>
            </p:extLst>
          </p:nvPr>
        </p:nvGraphicFramePr>
        <p:xfrm>
          <a:off x="4866702" y="5229200"/>
          <a:ext cx="4169794" cy="7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66"/>
                <a:gridCol w="679082"/>
                <a:gridCol w="679082"/>
                <a:gridCol w="679082"/>
                <a:gridCol w="679082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ZoneTexte 47"/>
          <p:cNvSpPr txBox="1"/>
          <p:nvPr/>
        </p:nvSpPr>
        <p:spPr>
          <a:xfrm>
            <a:off x="251520" y="1752640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*Nouvelle question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788024" y="1746892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*Nouvelle question</a:t>
            </a:r>
          </a:p>
        </p:txBody>
      </p:sp>
    </p:spTree>
    <p:extLst>
      <p:ext uri="{BB962C8B-B14F-4D97-AF65-F5344CB8AC3E}">
        <p14:creationId xmlns:p14="http://schemas.microsoft.com/office/powerpoint/2010/main" val="213987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1209495"/>
            <a:ext cx="8424937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Vous-même en tant que dirigeant, vous impliquez-vous directement sur les questions de RSE dans votre entreprise ?</a:t>
            </a:r>
            <a:endParaRPr lang="fr-FR" sz="1000" i="1" dirty="0" smtClean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1142284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1169694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Q15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Comparativement à 2014, les dirigeants sont plus nombreux à s’impliquer directement sur les questions de RSE</a:t>
            </a:r>
            <a:endParaRPr lang="fr-FR" sz="20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9826885" y="23488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1818046288"/>
              </p:ext>
            </p:extLst>
          </p:nvPr>
        </p:nvGraphicFramePr>
        <p:xfrm>
          <a:off x="1043608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598" y="1977257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6583637" y="2157023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FF0000"/>
                </a:solidFill>
                <a:latin typeface="+mn-lt"/>
              </a:rPr>
              <a:t>42%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22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882669" y="1895376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593193" y="2159862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56%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69309"/>
              </p:ext>
            </p:extLst>
          </p:nvPr>
        </p:nvGraphicFramePr>
        <p:xfrm>
          <a:off x="1439003" y="5229200"/>
          <a:ext cx="6096001" cy="72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67%</a:t>
                      </a:r>
                      <a:endParaRPr lang="fr-FR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Rectangle à coins arrondis 24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6156176" y="350100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40%</a:t>
            </a:r>
            <a:endParaRPr lang="fr-FR" sz="1000" dirty="0"/>
          </a:p>
        </p:txBody>
      </p:sp>
      <p:sp>
        <p:nvSpPr>
          <p:cNvPr id="28" name="Flèche droite 27"/>
          <p:cNvSpPr/>
          <p:nvPr/>
        </p:nvSpPr>
        <p:spPr>
          <a:xfrm rot="18867200">
            <a:off x="5739226" y="3528470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395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Votre entreprise a-t-elle désigné un ou plusieurs salariés pour piloter vos actions dans le domaine de la RSE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Q16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En revanche, la désignation d’interlocuteurs dédiés sur ce thème reste marginale, à l’exception des entreprises de 100 salariés et plus</a:t>
            </a:r>
            <a:endParaRPr lang="fr-FR" sz="20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9826885" y="197725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121288082"/>
              </p:ext>
            </p:extLst>
          </p:nvPr>
        </p:nvGraphicFramePr>
        <p:xfrm>
          <a:off x="1043608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598" y="2826541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6583637" y="3006307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10%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23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882669" y="2744660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7593193" y="300914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FF0000"/>
                </a:solidFill>
                <a:latin typeface="+mn-lt"/>
              </a:rPr>
              <a:t>5</a:t>
            </a:r>
            <a:r>
              <a:rPr lang="fr-FR" sz="800" b="1" dirty="0" smtClean="0">
                <a:solidFill>
                  <a:srgbClr val="FF000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60436"/>
              </p:ext>
            </p:extLst>
          </p:nvPr>
        </p:nvGraphicFramePr>
        <p:xfrm>
          <a:off x="1439003" y="5229200"/>
          <a:ext cx="6096001" cy="72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54%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Rectangle à coins arrondis 25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0" name="Parenthèse fermante 29"/>
          <p:cNvSpPr/>
          <p:nvPr/>
        </p:nvSpPr>
        <p:spPr>
          <a:xfrm>
            <a:off x="6192180" y="1379135"/>
            <a:ext cx="216024" cy="1329785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693093" y="1669480"/>
            <a:ext cx="180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 8%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7416240" y="2163289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grpSp>
        <p:nvGrpSpPr>
          <p:cNvPr id="33" name="Groupe 32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7" name="Rectangle à coins arrondis 36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66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 sein de votre entreprise, à quel organe est rattaché la (les) personne(s) en charge de la démarche RSE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Aux dirigeants dont l’entreprise a désigné un ou plusieurs salariés pour piloter leurs actions dans le domaine de la RSE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(76)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Q17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Les personnes responsables de la RSE sont le plus souvent rattachées à la Direction Générale…</a:t>
            </a:r>
            <a:endParaRPr lang="fr-FR" sz="2000" dirty="0"/>
          </a:p>
        </p:txBody>
      </p:sp>
      <p:graphicFrame>
        <p:nvGraphicFramePr>
          <p:cNvPr id="15" name="Graphique 14"/>
          <p:cNvGraphicFramePr/>
          <p:nvPr>
            <p:extLst>
              <p:ext uri="{D42A27DB-BD31-4B8C-83A1-F6EECF244321}">
                <p14:modId xmlns:p14="http://schemas.microsoft.com/office/powerpoint/2010/main" val="31858676"/>
              </p:ext>
            </p:extLst>
          </p:nvPr>
        </p:nvGraphicFramePr>
        <p:xfrm>
          <a:off x="1179336" y="1516112"/>
          <a:ext cx="8361216" cy="457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ctangle à coins arrondis 28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7570936" y="244209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67%</a:t>
            </a:r>
            <a:endParaRPr lang="fr-FR" sz="10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448796" y="304311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38%</a:t>
            </a:r>
            <a:endParaRPr lang="fr-FR" sz="10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4559300" y="369939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32%</a:t>
            </a:r>
            <a:endParaRPr lang="fr-FR" sz="10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4427984" y="4363869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2%</a:t>
            </a:r>
            <a:endParaRPr lang="fr-FR" sz="10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4067944" y="5681301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3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grpSp>
        <p:nvGrpSpPr>
          <p:cNvPr id="46" name="Groupe 45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7" name="Rectangle à coins arrondis 46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6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063453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Cette ou ces personne(s) chargée(s) de la démarche RSE, quelles autres responsabilités exercent-elle(s) dans votre entreprise ?</a:t>
            </a:r>
            <a:endParaRPr lang="fr-FR" sz="1000" i="1" dirty="0" smtClean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Aux dirigeants dont l’entreprise a désigné un ou plusieurs salariés qui travaillent sur la RSE à temps partiel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(69)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Q18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… et exercent fréquemment des responsabilités RH ou Qualité</a:t>
            </a:r>
            <a:endParaRPr lang="fr-FR" sz="2000" dirty="0"/>
          </a:p>
        </p:txBody>
      </p:sp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932237883"/>
              </p:ext>
            </p:extLst>
          </p:nvPr>
        </p:nvGraphicFramePr>
        <p:xfrm>
          <a:off x="1331640" y="1504724"/>
          <a:ext cx="8361216" cy="457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7" name="Groupe 46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8" name="Rectangle à coins arrondis 47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5292080" y="641326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 base est trop faible pour présenter les résultats en historique</a:t>
            </a:r>
          </a:p>
        </p:txBody>
      </p:sp>
    </p:spTree>
    <p:extLst>
      <p:ext uri="{BB962C8B-B14F-4D97-AF65-F5344CB8AC3E}">
        <p14:creationId xmlns:p14="http://schemas.microsoft.com/office/powerpoint/2010/main" val="3267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1053896"/>
            <a:ext cx="842493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Avez-vous mis en place un comité RSE ou un réseau de correspondants RSE au sein des différents services de votre entreprise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986685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1014095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Q19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La création d’un comité RSE au sein des entreprises est quasiment inexistante…</a:t>
            </a:r>
            <a:endParaRPr lang="fr-FR" sz="20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9826885" y="21932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4170137212"/>
              </p:ext>
            </p:extLst>
          </p:nvPr>
        </p:nvGraphicFramePr>
        <p:xfrm>
          <a:off x="1043608" y="908720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598" y="2193281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6583637" y="2373047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 0%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22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882669" y="2111400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593193" y="237588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0%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42167"/>
              </p:ext>
            </p:extLst>
          </p:nvPr>
        </p:nvGraphicFramePr>
        <p:xfrm>
          <a:off x="1439003" y="5229200"/>
          <a:ext cx="6096001" cy="72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10%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Rectangle à coins arrondis 24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5451456" y="209803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5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29" name="Flèche droite 28"/>
          <p:cNvSpPr/>
          <p:nvPr/>
        </p:nvSpPr>
        <p:spPr>
          <a:xfrm rot="2795653">
            <a:off x="5027409" y="2116878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084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Votre entreprise est-elle engagée dans un processus de certification de la RSE</a:t>
            </a: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Q20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… tout comme l’engagement dans un processus de certification de la RSE</a:t>
            </a:r>
            <a:endParaRPr lang="fr-FR" sz="2000" dirty="0"/>
          </a:p>
        </p:txBody>
      </p:sp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2660464945"/>
              </p:ext>
            </p:extLst>
          </p:nvPr>
        </p:nvGraphicFramePr>
        <p:xfrm>
          <a:off x="99216" y="1516112"/>
          <a:ext cx="6993064" cy="457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57207"/>
              </p:ext>
            </p:extLst>
          </p:nvPr>
        </p:nvGraphicFramePr>
        <p:xfrm>
          <a:off x="7239611" y="1624843"/>
          <a:ext cx="716765" cy="454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563564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7969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5380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5380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6162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96%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7092280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e 22"/>
          <p:cNvGrpSpPr/>
          <p:nvPr/>
        </p:nvGrpSpPr>
        <p:grpSpPr>
          <a:xfrm>
            <a:off x="7092280" y="1624844"/>
            <a:ext cx="980492" cy="575468"/>
            <a:chOff x="7495264" y="2502769"/>
            <a:chExt cx="1297588" cy="752362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ZoneTexte 24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7981151" y="1604308"/>
            <a:ext cx="1055345" cy="540324"/>
            <a:chOff x="7642408" y="3608756"/>
            <a:chExt cx="1297588" cy="754425"/>
          </a:xfrm>
        </p:grpSpPr>
        <p:pic>
          <p:nvPicPr>
            <p:cNvPr id="27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ZoneTexte 27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29" name="Rectangle à coins arrondis 28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03430"/>
              </p:ext>
            </p:extLst>
          </p:nvPr>
        </p:nvGraphicFramePr>
        <p:xfrm>
          <a:off x="8125792" y="1624844"/>
          <a:ext cx="716765" cy="454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563564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7969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5380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5380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86162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98%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2" name="Rectangle à coins arrondis 31"/>
          <p:cNvSpPr/>
          <p:nvPr/>
        </p:nvSpPr>
        <p:spPr>
          <a:xfrm>
            <a:off x="2339752" y="245479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2195736" y="4791381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1771905" y="3254970"/>
            <a:ext cx="351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404040"/>
                </a:solidFill>
                <a:latin typeface="+mn-lt"/>
              </a:rPr>
              <a:t>+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771905" y="4030464"/>
            <a:ext cx="351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404040"/>
                </a:solidFill>
                <a:latin typeface="+mn-lt"/>
              </a:rPr>
              <a:t>+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7" name="Rectangle à coins arrondis 36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itre 2"/>
          <p:cNvSpPr>
            <a:spLocks noGrp="1"/>
          </p:cNvSpPr>
          <p:nvPr>
            <p:ph type="title"/>
          </p:nvPr>
        </p:nvSpPr>
        <p:spPr>
          <a:xfrm>
            <a:off x="539552" y="236393"/>
            <a:ext cx="8034338" cy="384295"/>
          </a:xfrm>
        </p:spPr>
        <p:txBody>
          <a:bodyPr/>
          <a:lstStyle/>
          <a:p>
            <a:r>
              <a:rPr lang="fr-FR" sz="2400" b="1" dirty="0" smtClean="0">
                <a:latin typeface="Trebuchet MS" pitchFamily="34" charset="0"/>
              </a:rPr>
              <a:t>Méthodologie </a:t>
            </a:r>
            <a:endParaRPr lang="fr-FR" sz="2400" b="1" dirty="0">
              <a:latin typeface="Trebuchet MS" pitchFamily="34" charset="0"/>
            </a:endParaRPr>
          </a:p>
        </p:txBody>
      </p:sp>
      <p:grpSp>
        <p:nvGrpSpPr>
          <p:cNvPr id="40" name="Group 20"/>
          <p:cNvGrpSpPr/>
          <p:nvPr/>
        </p:nvGrpSpPr>
        <p:grpSpPr>
          <a:xfrm>
            <a:off x="395288" y="843545"/>
            <a:ext cx="8353424" cy="991198"/>
            <a:chOff x="395288" y="4221162"/>
            <a:chExt cx="8353424" cy="1139181"/>
          </a:xfrm>
        </p:grpSpPr>
        <p:sp>
          <p:nvSpPr>
            <p:cNvPr id="41" name="Rectangle à coins arrondis 7"/>
            <p:cNvSpPr/>
            <p:nvPr/>
          </p:nvSpPr>
          <p:spPr>
            <a:xfrm>
              <a:off x="395288" y="4221162"/>
              <a:ext cx="8353424" cy="11391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vert="horz" wrap="square" lIns="0" tIns="45720" rIns="10800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2058988" algn="just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Enquête réalisée par téléphone du </a:t>
              </a:r>
              <a:r>
                <a:rPr lang="fr-FR" sz="1400" b="1" kern="0" dirty="0" smtClean="0">
                  <a:solidFill>
                    <a:srgbClr val="E63C14"/>
                  </a:solidFill>
                  <a:latin typeface="Trebuchet MS" pitchFamily="34" charset="0"/>
                </a:rPr>
                <a:t>17 mars au 5 avril 2016</a:t>
              </a: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.</a:t>
              </a:r>
              <a:endParaRPr lang="fr-FR" sz="14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Trebuchet MS" pitchFamily="34" charset="0"/>
              </a:endParaRPr>
            </a:p>
          </p:txBody>
        </p:sp>
        <p:cxnSp>
          <p:nvCxnSpPr>
            <p:cNvPr id="42" name="Straight Connector 23"/>
            <p:cNvCxnSpPr/>
            <p:nvPr/>
          </p:nvCxnSpPr>
          <p:spPr>
            <a:xfrm>
              <a:off x="2262635" y="4388561"/>
              <a:ext cx="0" cy="804383"/>
            </a:xfrm>
            <a:prstGeom prst="line">
              <a:avLst/>
            </a:prstGeom>
            <a:ln>
              <a:solidFill>
                <a:srgbClr val="000000">
                  <a:alpha val="25098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5"/>
          <p:cNvGrpSpPr/>
          <p:nvPr/>
        </p:nvGrpSpPr>
        <p:grpSpPr>
          <a:xfrm>
            <a:off x="395039" y="1916833"/>
            <a:ext cx="8353424" cy="2592288"/>
            <a:chOff x="395287" y="4215076"/>
            <a:chExt cx="8353424" cy="1202281"/>
          </a:xfrm>
        </p:grpSpPr>
        <p:sp>
          <p:nvSpPr>
            <p:cNvPr id="44" name="Rectangle à coins arrondis 7"/>
            <p:cNvSpPr/>
            <p:nvPr/>
          </p:nvSpPr>
          <p:spPr>
            <a:xfrm>
              <a:off x="395287" y="4215076"/>
              <a:ext cx="8353424" cy="12022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vert="horz" wrap="square" lIns="0" tIns="45720" rIns="10800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2058988" algn="just" eaLnBrk="0" fontAlgn="auto" hangingPunct="0">
                <a:lnSpc>
                  <a:spcPct val="11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fr-FR" sz="1400" kern="0" dirty="0" smtClean="0">
                  <a:solidFill>
                    <a:srgbClr val="404040"/>
                  </a:solidFill>
                  <a:latin typeface="Trebuchet MS" pitchFamily="34" charset="0"/>
                </a:rPr>
                <a:t>Un échantillon de </a:t>
              </a:r>
              <a:r>
                <a:rPr lang="fr-FR" sz="1400" kern="0" dirty="0" smtClean="0">
                  <a:solidFill>
                    <a:srgbClr val="E63C14"/>
                  </a:solidFill>
                  <a:latin typeface="Trebuchet MS" pitchFamily="34" charset="0"/>
                </a:rPr>
                <a:t>405 dirigeants de TPE/PME</a:t>
              </a:r>
              <a:r>
                <a:rPr lang="fr-FR" sz="1400" kern="0" dirty="0" smtClean="0">
                  <a:solidFill>
                    <a:srgbClr val="404040"/>
                  </a:solidFill>
                  <a:latin typeface="Trebuchet MS" pitchFamily="34" charset="0"/>
                </a:rPr>
                <a:t> a été interrogé. L’échantillon a été raisonné sur la taille salariale (219 interviews auprès de TPE - 1 à 9 salariés – et 186 interviews auprès de PME - 10 à 249 salariés) afin de disposer d’une analyse auprès des plus grandes entreprises. </a:t>
              </a:r>
            </a:p>
            <a:p>
              <a:pPr marL="2058988" algn="just" eaLnBrk="0" fontAlgn="auto" hangingPunct="0">
                <a:lnSpc>
                  <a:spcPct val="11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fr-FR" sz="1400" kern="0" dirty="0" smtClean="0">
                  <a:solidFill>
                    <a:srgbClr val="404040"/>
                  </a:solidFill>
                  <a:latin typeface="Trebuchet MS" pitchFamily="34" charset="0"/>
                </a:rPr>
                <a:t>Un sur-échantillon de 53 chefs d’entreprise de la région Pays de la Loire a également été réalisé pour pouvoir lire les résultats auprès de cette sous-population.</a:t>
              </a:r>
            </a:p>
            <a:p>
              <a:pPr marL="2058988" algn="just" eaLnBrk="0" fontAlgn="auto" hangingPunct="0">
                <a:lnSpc>
                  <a:spcPct val="11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fr-FR" sz="1400" kern="0" dirty="0" smtClean="0">
                  <a:solidFill>
                    <a:srgbClr val="404040"/>
                  </a:solidFill>
                  <a:latin typeface="Trebuchet MS" pitchFamily="34" charset="0"/>
                </a:rPr>
                <a:t>L’échantillon a ensuite été redressé sur la taille salariale, le secteur et la région, afin d’être représentatif de l’ensemble des TPE/PME françaises.</a:t>
              </a:r>
              <a:endParaRPr lang="fr-FR" sz="1400" kern="0" dirty="0">
                <a:solidFill>
                  <a:srgbClr val="404040"/>
                </a:solidFill>
                <a:latin typeface="Trebuchet MS" pitchFamily="34" charset="0"/>
              </a:endParaRPr>
            </a:p>
          </p:txBody>
        </p:sp>
        <p:cxnSp>
          <p:nvCxnSpPr>
            <p:cNvPr id="45" name="Straight Connector 27"/>
            <p:cNvCxnSpPr/>
            <p:nvPr/>
          </p:nvCxnSpPr>
          <p:spPr>
            <a:xfrm>
              <a:off x="2262634" y="4363780"/>
              <a:ext cx="1" cy="938677"/>
            </a:xfrm>
            <a:prstGeom prst="line">
              <a:avLst/>
            </a:prstGeom>
            <a:ln>
              <a:solidFill>
                <a:srgbClr val="000000">
                  <a:alpha val="25098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472405" y="1491618"/>
            <a:ext cx="1867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rebuchet MS" pitchFamily="34" charset="0"/>
              </a:rPr>
              <a:t>Recueil</a:t>
            </a:r>
            <a:endParaRPr lang="fr-FR" sz="1600" dirty="0">
              <a:solidFill>
                <a:srgbClr val="000000">
                  <a:lumMod val="75000"/>
                  <a:lumOff val="25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1139581" y="916400"/>
            <a:ext cx="552099" cy="647226"/>
            <a:chOff x="981595" y="1378366"/>
            <a:chExt cx="1015686" cy="1119999"/>
          </a:xfrm>
        </p:grpSpPr>
        <p:pic>
          <p:nvPicPr>
            <p:cNvPr id="48" name="Picture 94" descr="C:\Users\Christophe\Desktop\Projet BVA\pictovf\case_cochee.em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595" y="1378366"/>
              <a:ext cx="844550" cy="900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339849" y="1885145"/>
              <a:ext cx="657432" cy="613220"/>
            </a:xfrm>
            <a:custGeom>
              <a:avLst/>
              <a:gdLst>
                <a:gd name="T0" fmla="*/ 780 w 1056"/>
                <a:gd name="T1" fmla="*/ 326 h 985"/>
                <a:gd name="T2" fmla="*/ 0 w 1056"/>
                <a:gd name="T3" fmla="*/ 0 h 985"/>
                <a:gd name="T4" fmla="*/ 383 w 1056"/>
                <a:gd name="T5" fmla="*/ 751 h 985"/>
                <a:gd name="T6" fmla="*/ 532 w 1056"/>
                <a:gd name="T7" fmla="*/ 595 h 985"/>
                <a:gd name="T8" fmla="*/ 950 w 1056"/>
                <a:gd name="T9" fmla="*/ 985 h 985"/>
                <a:gd name="T10" fmla="*/ 1056 w 1056"/>
                <a:gd name="T11" fmla="*/ 871 h 985"/>
                <a:gd name="T12" fmla="*/ 631 w 1056"/>
                <a:gd name="T13" fmla="*/ 481 h 985"/>
                <a:gd name="T14" fmla="*/ 780 w 1056"/>
                <a:gd name="T15" fmla="*/ 326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6" h="985">
                  <a:moveTo>
                    <a:pt x="780" y="326"/>
                  </a:moveTo>
                  <a:lnTo>
                    <a:pt x="0" y="0"/>
                  </a:lnTo>
                  <a:lnTo>
                    <a:pt x="383" y="751"/>
                  </a:lnTo>
                  <a:lnTo>
                    <a:pt x="532" y="595"/>
                  </a:lnTo>
                  <a:lnTo>
                    <a:pt x="950" y="985"/>
                  </a:lnTo>
                  <a:lnTo>
                    <a:pt x="1056" y="871"/>
                  </a:lnTo>
                  <a:lnTo>
                    <a:pt x="631" y="481"/>
                  </a:lnTo>
                  <a:lnTo>
                    <a:pt x="780" y="32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0" name="Group 4"/>
          <p:cNvGrpSpPr/>
          <p:nvPr/>
        </p:nvGrpSpPr>
        <p:grpSpPr>
          <a:xfrm>
            <a:off x="472405" y="2663175"/>
            <a:ext cx="1867347" cy="1306591"/>
            <a:chOff x="395287" y="3014340"/>
            <a:chExt cx="1867347" cy="1306591"/>
          </a:xfrm>
        </p:grpSpPr>
        <p:sp>
          <p:nvSpPr>
            <p:cNvPr id="51" name="Rectangle 50"/>
            <p:cNvSpPr/>
            <p:nvPr/>
          </p:nvSpPr>
          <p:spPr>
            <a:xfrm>
              <a:off x="395287" y="3982377"/>
              <a:ext cx="18673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Echantillon</a:t>
              </a:r>
              <a:endParaRPr lang="fr-FR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rebuchet MS" pitchFamily="34" charset="0"/>
              </a:endParaRPr>
            </a:p>
          </p:txBody>
        </p:sp>
        <p:grpSp>
          <p:nvGrpSpPr>
            <p:cNvPr id="52" name="Group 97"/>
            <p:cNvGrpSpPr>
              <a:grpSpLocks noChangeAspect="1"/>
            </p:cNvGrpSpPr>
            <p:nvPr/>
          </p:nvGrpSpPr>
          <p:grpSpPr bwMode="auto">
            <a:xfrm>
              <a:off x="726604" y="3014340"/>
              <a:ext cx="1181100" cy="1023937"/>
              <a:chOff x="476" y="799"/>
              <a:chExt cx="744" cy="645"/>
            </a:xfrm>
          </p:grpSpPr>
          <p:sp>
            <p:nvSpPr>
              <p:cNvPr id="53" name="Oval 98"/>
              <p:cNvSpPr>
                <a:spLocks noChangeArrowheads="1"/>
              </p:cNvSpPr>
              <p:nvPr/>
            </p:nvSpPr>
            <p:spPr bwMode="auto">
              <a:xfrm>
                <a:off x="1114" y="955"/>
                <a:ext cx="92" cy="9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99"/>
              <p:cNvSpPr>
                <a:spLocks/>
              </p:cNvSpPr>
              <p:nvPr/>
            </p:nvSpPr>
            <p:spPr bwMode="auto">
              <a:xfrm>
                <a:off x="1121" y="1068"/>
                <a:ext cx="99" cy="234"/>
              </a:xfrm>
              <a:custGeom>
                <a:avLst/>
                <a:gdLst>
                  <a:gd name="T0" fmla="*/ 5 w 14"/>
                  <a:gd name="T1" fmla="*/ 0 h 33"/>
                  <a:gd name="T2" fmla="*/ 1 w 14"/>
                  <a:gd name="T3" fmla="*/ 1 h 33"/>
                  <a:gd name="T4" fmla="*/ 0 w 14"/>
                  <a:gd name="T5" fmla="*/ 19 h 33"/>
                  <a:gd name="T6" fmla="*/ 0 w 14"/>
                  <a:gd name="T7" fmla="*/ 21 h 33"/>
                  <a:gd name="T8" fmla="*/ 0 w 14"/>
                  <a:gd name="T9" fmla="*/ 21 h 33"/>
                  <a:gd name="T10" fmla="*/ 2 w 14"/>
                  <a:gd name="T11" fmla="*/ 33 h 33"/>
                  <a:gd name="T12" fmla="*/ 9 w 14"/>
                  <a:gd name="T13" fmla="*/ 33 h 33"/>
                  <a:gd name="T14" fmla="*/ 9 w 14"/>
                  <a:gd name="T15" fmla="*/ 33 h 33"/>
                  <a:gd name="T16" fmla="*/ 11 w 14"/>
                  <a:gd name="T17" fmla="*/ 21 h 33"/>
                  <a:gd name="T18" fmla="*/ 13 w 14"/>
                  <a:gd name="T19" fmla="*/ 18 h 33"/>
                  <a:gd name="T20" fmla="*/ 13 w 14"/>
                  <a:gd name="T21" fmla="*/ 18 h 33"/>
                  <a:gd name="T22" fmla="*/ 14 w 14"/>
                  <a:gd name="T23" fmla="*/ 2 h 33"/>
                  <a:gd name="T24" fmla="*/ 5 w 14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33">
                    <a:moveTo>
                      <a:pt x="5" y="0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3" y="19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2" y="0"/>
                      <a:pt x="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Oval 100"/>
              <p:cNvSpPr>
                <a:spLocks noChangeArrowheads="1"/>
              </p:cNvSpPr>
              <p:nvPr/>
            </p:nvSpPr>
            <p:spPr bwMode="auto">
              <a:xfrm>
                <a:off x="965" y="898"/>
                <a:ext cx="120" cy="12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Freeform 101"/>
              <p:cNvSpPr>
                <a:spLocks/>
              </p:cNvSpPr>
              <p:nvPr/>
            </p:nvSpPr>
            <p:spPr bwMode="auto">
              <a:xfrm>
                <a:off x="972" y="1047"/>
                <a:ext cx="127" cy="298"/>
              </a:xfrm>
              <a:custGeom>
                <a:avLst/>
                <a:gdLst>
                  <a:gd name="T0" fmla="*/ 8 w 18"/>
                  <a:gd name="T1" fmla="*/ 0 h 42"/>
                  <a:gd name="T2" fmla="*/ 1 w 18"/>
                  <a:gd name="T3" fmla="*/ 0 h 42"/>
                  <a:gd name="T4" fmla="*/ 0 w 18"/>
                  <a:gd name="T5" fmla="*/ 25 h 42"/>
                  <a:gd name="T6" fmla="*/ 1 w 18"/>
                  <a:gd name="T7" fmla="*/ 26 h 42"/>
                  <a:gd name="T8" fmla="*/ 3 w 18"/>
                  <a:gd name="T9" fmla="*/ 42 h 42"/>
                  <a:gd name="T10" fmla="*/ 13 w 18"/>
                  <a:gd name="T11" fmla="*/ 42 h 42"/>
                  <a:gd name="T12" fmla="*/ 13 w 18"/>
                  <a:gd name="T13" fmla="*/ 41 h 42"/>
                  <a:gd name="T14" fmla="*/ 15 w 18"/>
                  <a:gd name="T15" fmla="*/ 26 h 42"/>
                  <a:gd name="T16" fmla="*/ 17 w 18"/>
                  <a:gd name="T17" fmla="*/ 22 h 42"/>
                  <a:gd name="T18" fmla="*/ 17 w 18"/>
                  <a:gd name="T19" fmla="*/ 22 h 42"/>
                  <a:gd name="T20" fmla="*/ 18 w 18"/>
                  <a:gd name="T21" fmla="*/ 2 h 42"/>
                  <a:gd name="T22" fmla="*/ 8 w 18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" h="42">
                    <a:moveTo>
                      <a:pt x="8" y="0"/>
                    </a:moveTo>
                    <a:cubicBezTo>
                      <a:pt x="5" y="0"/>
                      <a:pt x="3" y="0"/>
                      <a:pt x="1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6"/>
                      <a:pt x="1" y="26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13" y="42"/>
                      <a:pt x="13" y="42"/>
                      <a:pt x="13" y="42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7" y="24"/>
                      <a:pt x="17" y="22"/>
                      <a:pt x="17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7" y="0"/>
                      <a:pt x="8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Oval 102"/>
              <p:cNvSpPr>
                <a:spLocks noChangeArrowheads="1"/>
              </p:cNvSpPr>
              <p:nvPr/>
            </p:nvSpPr>
            <p:spPr bwMode="auto">
              <a:xfrm>
                <a:off x="490" y="955"/>
                <a:ext cx="92" cy="9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Freeform 103"/>
              <p:cNvSpPr>
                <a:spLocks/>
              </p:cNvSpPr>
              <p:nvPr/>
            </p:nvSpPr>
            <p:spPr bwMode="auto">
              <a:xfrm>
                <a:off x="476" y="1068"/>
                <a:ext cx="99" cy="234"/>
              </a:xfrm>
              <a:custGeom>
                <a:avLst/>
                <a:gdLst>
                  <a:gd name="T0" fmla="*/ 14 w 14"/>
                  <a:gd name="T1" fmla="*/ 19 h 33"/>
                  <a:gd name="T2" fmla="*/ 13 w 14"/>
                  <a:gd name="T3" fmla="*/ 1 h 33"/>
                  <a:gd name="T4" fmla="*/ 9 w 14"/>
                  <a:gd name="T5" fmla="*/ 0 h 33"/>
                  <a:gd name="T6" fmla="*/ 0 w 14"/>
                  <a:gd name="T7" fmla="*/ 2 h 33"/>
                  <a:gd name="T8" fmla="*/ 1 w 14"/>
                  <a:gd name="T9" fmla="*/ 18 h 33"/>
                  <a:gd name="T10" fmla="*/ 1 w 14"/>
                  <a:gd name="T11" fmla="*/ 18 h 33"/>
                  <a:gd name="T12" fmla="*/ 3 w 14"/>
                  <a:gd name="T13" fmla="*/ 21 h 33"/>
                  <a:gd name="T14" fmla="*/ 5 w 14"/>
                  <a:gd name="T15" fmla="*/ 33 h 33"/>
                  <a:gd name="T16" fmla="*/ 5 w 14"/>
                  <a:gd name="T17" fmla="*/ 33 h 33"/>
                  <a:gd name="T18" fmla="*/ 12 w 14"/>
                  <a:gd name="T19" fmla="*/ 33 h 33"/>
                  <a:gd name="T20" fmla="*/ 14 w 14"/>
                  <a:gd name="T21" fmla="*/ 21 h 33"/>
                  <a:gd name="T22" fmla="*/ 14 w 14"/>
                  <a:gd name="T23" fmla="*/ 21 h 33"/>
                  <a:gd name="T24" fmla="*/ 14 w 14"/>
                  <a:gd name="T25" fmla="*/ 1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33">
                    <a:moveTo>
                      <a:pt x="14" y="19"/>
                    </a:move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1" y="0"/>
                      <a:pt x="9" y="0"/>
                    </a:cubicBezTo>
                    <a:cubicBezTo>
                      <a:pt x="2" y="0"/>
                      <a:pt x="0" y="2"/>
                      <a:pt x="0" y="2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9"/>
                      <a:pt x="3" y="21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lnTo>
                      <a:pt x="14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Oval 104"/>
              <p:cNvSpPr>
                <a:spLocks noChangeArrowheads="1"/>
              </p:cNvSpPr>
              <p:nvPr/>
            </p:nvSpPr>
            <p:spPr bwMode="auto">
              <a:xfrm>
                <a:off x="611" y="898"/>
                <a:ext cx="113" cy="12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Freeform 105"/>
              <p:cNvSpPr>
                <a:spLocks/>
              </p:cNvSpPr>
              <p:nvPr/>
            </p:nvSpPr>
            <p:spPr bwMode="auto">
              <a:xfrm>
                <a:off x="589" y="1047"/>
                <a:ext cx="135" cy="298"/>
              </a:xfrm>
              <a:custGeom>
                <a:avLst/>
                <a:gdLst>
                  <a:gd name="T0" fmla="*/ 18 w 19"/>
                  <a:gd name="T1" fmla="*/ 0 h 42"/>
                  <a:gd name="T2" fmla="*/ 11 w 19"/>
                  <a:gd name="T3" fmla="*/ 0 h 42"/>
                  <a:gd name="T4" fmla="*/ 0 w 19"/>
                  <a:gd name="T5" fmla="*/ 2 h 42"/>
                  <a:gd name="T6" fmla="*/ 1 w 19"/>
                  <a:gd name="T7" fmla="*/ 22 h 42"/>
                  <a:gd name="T8" fmla="*/ 2 w 19"/>
                  <a:gd name="T9" fmla="*/ 22 h 42"/>
                  <a:gd name="T10" fmla="*/ 4 w 19"/>
                  <a:gd name="T11" fmla="*/ 26 h 42"/>
                  <a:gd name="T12" fmla="*/ 6 w 19"/>
                  <a:gd name="T13" fmla="*/ 41 h 42"/>
                  <a:gd name="T14" fmla="*/ 6 w 19"/>
                  <a:gd name="T15" fmla="*/ 42 h 42"/>
                  <a:gd name="T16" fmla="*/ 16 w 19"/>
                  <a:gd name="T17" fmla="*/ 42 h 42"/>
                  <a:gd name="T18" fmla="*/ 18 w 19"/>
                  <a:gd name="T19" fmla="*/ 26 h 42"/>
                  <a:gd name="T20" fmla="*/ 19 w 19"/>
                  <a:gd name="T21" fmla="*/ 25 h 42"/>
                  <a:gd name="T22" fmla="*/ 18 w 19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42">
                    <a:moveTo>
                      <a:pt x="18" y="0"/>
                    </a:moveTo>
                    <a:cubicBezTo>
                      <a:pt x="16" y="0"/>
                      <a:pt x="14" y="0"/>
                      <a:pt x="11" y="0"/>
                    </a:cubicBezTo>
                    <a:cubicBezTo>
                      <a:pt x="2" y="0"/>
                      <a:pt x="0" y="2"/>
                      <a:pt x="0" y="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4"/>
                      <a:pt x="4" y="26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6"/>
                      <a:pt x="19" y="26"/>
                      <a:pt x="19" y="25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Oval 106"/>
              <p:cNvSpPr>
                <a:spLocks noChangeArrowheads="1"/>
              </p:cNvSpPr>
              <p:nvPr/>
            </p:nvSpPr>
            <p:spPr bwMode="auto">
              <a:xfrm>
                <a:off x="759" y="799"/>
                <a:ext cx="178" cy="177"/>
              </a:xfrm>
              <a:prstGeom prst="ellipse">
                <a:avLst/>
              </a:prstGeom>
              <a:solidFill>
                <a:srgbClr val="E63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Freeform 107"/>
              <p:cNvSpPr>
                <a:spLocks/>
              </p:cNvSpPr>
              <p:nvPr/>
            </p:nvSpPr>
            <p:spPr bwMode="auto">
              <a:xfrm>
                <a:off x="738" y="1004"/>
                <a:ext cx="220" cy="440"/>
              </a:xfrm>
              <a:custGeom>
                <a:avLst/>
                <a:gdLst>
                  <a:gd name="T0" fmla="*/ 5 w 31"/>
                  <a:gd name="T1" fmla="*/ 39 h 62"/>
                  <a:gd name="T2" fmla="*/ 9 w 31"/>
                  <a:gd name="T3" fmla="*/ 62 h 62"/>
                  <a:gd name="T4" fmla="*/ 22 w 31"/>
                  <a:gd name="T5" fmla="*/ 62 h 62"/>
                  <a:gd name="T6" fmla="*/ 22 w 31"/>
                  <a:gd name="T7" fmla="*/ 61 h 62"/>
                  <a:gd name="T8" fmla="*/ 26 w 31"/>
                  <a:gd name="T9" fmla="*/ 39 h 62"/>
                  <a:gd name="T10" fmla="*/ 29 w 31"/>
                  <a:gd name="T11" fmla="*/ 33 h 62"/>
                  <a:gd name="T12" fmla="*/ 29 w 31"/>
                  <a:gd name="T13" fmla="*/ 33 h 62"/>
                  <a:gd name="T14" fmla="*/ 31 w 31"/>
                  <a:gd name="T15" fmla="*/ 5 h 62"/>
                  <a:gd name="T16" fmla="*/ 16 w 31"/>
                  <a:gd name="T17" fmla="*/ 0 h 62"/>
                  <a:gd name="T18" fmla="*/ 0 w 31"/>
                  <a:gd name="T19" fmla="*/ 5 h 62"/>
                  <a:gd name="T20" fmla="*/ 1 w 31"/>
                  <a:gd name="T21" fmla="*/ 33 h 62"/>
                  <a:gd name="T22" fmla="*/ 5 w 31"/>
                  <a:gd name="T23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62">
                    <a:moveTo>
                      <a:pt x="5" y="39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9" y="36"/>
                      <a:pt x="29" y="33"/>
                      <a:pt x="29" y="33"/>
                    </a:cubicBezTo>
                    <a:cubicBezTo>
                      <a:pt x="29" y="33"/>
                      <a:pt x="29" y="33"/>
                      <a:pt x="29" y="33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28" y="0"/>
                      <a:pt x="16" y="0"/>
                    </a:cubicBezTo>
                    <a:cubicBezTo>
                      <a:pt x="3" y="0"/>
                      <a:pt x="0" y="5"/>
                      <a:pt x="0" y="5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33"/>
                      <a:pt x="2" y="36"/>
                      <a:pt x="5" y="39"/>
                    </a:cubicBezTo>
                    <a:close/>
                  </a:path>
                </a:pathLst>
              </a:custGeom>
              <a:solidFill>
                <a:srgbClr val="E63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8" name="Group 20"/>
          <p:cNvGrpSpPr/>
          <p:nvPr/>
        </p:nvGrpSpPr>
        <p:grpSpPr>
          <a:xfrm>
            <a:off x="395537" y="4621948"/>
            <a:ext cx="8353424" cy="1529515"/>
            <a:chOff x="395288" y="4221162"/>
            <a:chExt cx="8353424" cy="1139181"/>
          </a:xfrm>
        </p:grpSpPr>
        <p:sp>
          <p:nvSpPr>
            <p:cNvPr id="69" name="Rectangle à coins arrondis 7"/>
            <p:cNvSpPr/>
            <p:nvPr/>
          </p:nvSpPr>
          <p:spPr>
            <a:xfrm>
              <a:off x="395288" y="4221162"/>
              <a:ext cx="8353424" cy="11391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vert="horz" wrap="square" lIns="0" tIns="45720" rIns="10800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2058988" algn="just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Ce rapport présente les résultats d’ensemble, mais aussi :</a:t>
              </a:r>
            </a:p>
            <a:p>
              <a:pPr marL="2344738" indent="-285750" algn="just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-"/>
              </a:pP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Les résultats de la vague précédente menée en septembre 2014 (les évolutions significatives sont matérialisées par des flèches),</a:t>
              </a:r>
            </a:p>
            <a:p>
              <a:pPr marL="2344738" indent="-285750" algn="just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-"/>
              </a:pP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Les résultats auprès de TPE/PME implantées en Pays de la Loire,</a:t>
              </a:r>
            </a:p>
            <a:p>
              <a:pPr marL="2344738" indent="-285750" algn="just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-"/>
              </a:pP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Les résultats auprès de dirigeants d’entreprises familiales,</a:t>
              </a:r>
            </a:p>
            <a:p>
              <a:pPr marL="2344738" indent="-285750" algn="just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-"/>
              </a:pPr>
              <a:r>
                <a:rPr lang="fr-FR" sz="1400" kern="0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rebuchet MS" pitchFamily="34" charset="0"/>
                </a:rPr>
                <a:t>Les résultats selon la taille salariale de l’entreprise.</a:t>
              </a:r>
              <a:endParaRPr lang="fr-FR" sz="14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Trebuchet MS" pitchFamily="34" charset="0"/>
              </a:endParaRPr>
            </a:p>
          </p:txBody>
        </p:sp>
        <p:cxnSp>
          <p:nvCxnSpPr>
            <p:cNvPr id="70" name="Straight Connector 23"/>
            <p:cNvCxnSpPr/>
            <p:nvPr/>
          </p:nvCxnSpPr>
          <p:spPr>
            <a:xfrm>
              <a:off x="2262635" y="4388561"/>
              <a:ext cx="0" cy="804383"/>
            </a:xfrm>
            <a:prstGeom prst="line">
              <a:avLst/>
            </a:prstGeom>
            <a:ln>
              <a:solidFill>
                <a:srgbClr val="000000">
                  <a:alpha val="25098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472654" y="5630060"/>
            <a:ext cx="1867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rebuchet MS" pitchFamily="34" charset="0"/>
              </a:rPr>
              <a:t>Résultats</a:t>
            </a:r>
            <a:endParaRPr lang="fr-FR" sz="1600" dirty="0">
              <a:solidFill>
                <a:srgbClr val="000000">
                  <a:lumMod val="75000"/>
                  <a:lumOff val="25000"/>
                </a:srgbClr>
              </a:solidFill>
              <a:latin typeface="Trebuchet MS" pitchFamily="34" charset="0"/>
            </a:endParaRPr>
          </a:p>
        </p:txBody>
      </p:sp>
      <p:pic>
        <p:nvPicPr>
          <p:cNvPr id="72" name="Picture 2" descr=" 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4" y="5093348"/>
            <a:ext cx="738641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34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36403" y="3245986"/>
            <a:ext cx="7483747" cy="1700807"/>
          </a:xfrm>
        </p:spPr>
        <p:txBody>
          <a:bodyPr/>
          <a:lstStyle/>
          <a:p>
            <a:r>
              <a:rPr lang="fr-FR" dirty="0" smtClean="0"/>
              <a:t>Partie 4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L’accompagnement en matière de RSE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8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Êtes-vous membre de réseaux professionnels qui abordent le sujet de la RSE</a:t>
            </a: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Q21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Comme en 2014, une minorité de chefs d’entreprise est membre de réseaux professionnels qui abordent le sujet de la RSE</a:t>
            </a:r>
            <a:endParaRPr lang="fr-FR" sz="2000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9826885" y="197725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Graphique 17"/>
          <p:cNvGraphicFramePr/>
          <p:nvPr>
            <p:extLst>
              <p:ext uri="{D42A27DB-BD31-4B8C-83A1-F6EECF244321}">
                <p14:modId xmlns:p14="http://schemas.microsoft.com/office/powerpoint/2010/main" val="336594332"/>
              </p:ext>
            </p:extLst>
          </p:nvPr>
        </p:nvGraphicFramePr>
        <p:xfrm>
          <a:off x="1043608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598" y="1977257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6583637" y="2157023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8%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21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882669" y="1895376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7593193" y="2159862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11%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237769"/>
              </p:ext>
            </p:extLst>
          </p:nvPr>
        </p:nvGraphicFramePr>
        <p:xfrm>
          <a:off x="1439003" y="5229200"/>
          <a:ext cx="6096001" cy="72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26%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Rectangle à coins arrondis 23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5451456" y="188201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8%</a:t>
            </a:r>
            <a:endParaRPr lang="fr-FR" sz="10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56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famille, family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3238802" y="3752772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3433531770"/>
              </p:ext>
            </p:extLst>
          </p:nvPr>
        </p:nvGraphicFramePr>
        <p:xfrm>
          <a:off x="-1476672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2949326" y="401725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404040"/>
                </a:solidFill>
                <a:latin typeface="+mn-lt"/>
              </a:rPr>
              <a:t>8</a:t>
            </a:r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52" name="Graphique 51"/>
          <p:cNvGraphicFramePr/>
          <p:nvPr>
            <p:extLst>
              <p:ext uri="{D42A27DB-BD31-4B8C-83A1-F6EECF244321}">
                <p14:modId xmlns:p14="http://schemas.microsoft.com/office/powerpoint/2010/main" val="711376622"/>
              </p:ext>
            </p:extLst>
          </p:nvPr>
        </p:nvGraphicFramePr>
        <p:xfrm>
          <a:off x="2915816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973895"/>
            <a:ext cx="3958997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Avez-vous déjà participé à une formation sur la RSE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906684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934094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Q23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2" y="254243"/>
            <a:ext cx="8643937" cy="384175"/>
          </a:xfrm>
        </p:spPr>
        <p:txBody>
          <a:bodyPr/>
          <a:lstStyle/>
          <a:p>
            <a:r>
              <a:rPr lang="fr-FR" sz="2000" dirty="0" smtClean="0"/>
              <a:t>La participation à des formations sur la RSE semble toutefois progresser : 7% des dirigeants y ont participé (+5 pts) et 28% prévoient de le faire en 2016</a:t>
            </a:r>
            <a:endParaRPr lang="fr-FR" sz="20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731" y="2829380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2950770" y="300914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404040"/>
                </a:solidFill>
                <a:latin typeface="+mn-lt"/>
              </a:rPr>
              <a:t>8</a:t>
            </a:r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08805"/>
              </p:ext>
            </p:extLst>
          </p:nvPr>
        </p:nvGraphicFramePr>
        <p:xfrm>
          <a:off x="144558" y="5229200"/>
          <a:ext cx="3668289" cy="7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57"/>
                <a:gridCol w="597408"/>
                <a:gridCol w="597408"/>
                <a:gridCol w="597408"/>
                <a:gridCol w="597408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21%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Rectangle à coins arrondis 25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8" name="Parenthèse fermante 27"/>
          <p:cNvSpPr/>
          <p:nvPr/>
        </p:nvSpPr>
        <p:spPr>
          <a:xfrm>
            <a:off x="3260010" y="1620141"/>
            <a:ext cx="216024" cy="944764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226102" y="1817412"/>
            <a:ext cx="180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 7%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4065143" y="2176071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31" name="Flèche droite 30"/>
          <p:cNvSpPr/>
          <p:nvPr/>
        </p:nvSpPr>
        <p:spPr>
          <a:xfrm rot="18867200">
            <a:off x="3608507" y="2191499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148063" y="967938"/>
            <a:ext cx="3672409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 en 2016, prévoyez-vous de participer à une formation sur la RSE  ?</a:t>
            </a:r>
            <a:endParaRPr lang="fr-FR" sz="1000" i="1" dirty="0" smtClean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33" name="Group 13"/>
          <p:cNvGrpSpPr>
            <a:grpSpLocks/>
          </p:cNvGrpSpPr>
          <p:nvPr/>
        </p:nvGrpSpPr>
        <p:grpSpPr bwMode="auto">
          <a:xfrm>
            <a:off x="5076059" y="900727"/>
            <a:ext cx="508636" cy="421195"/>
            <a:chOff x="151606" y="5649756"/>
            <a:chExt cx="754063" cy="625632"/>
          </a:xfrm>
        </p:grpSpPr>
        <p:sp>
          <p:nvSpPr>
            <p:cNvPr id="37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40" name="Espace réservé du numéro de diapositive 8"/>
          <p:cNvSpPr>
            <a:spLocks/>
          </p:cNvSpPr>
          <p:nvPr/>
        </p:nvSpPr>
        <p:spPr bwMode="auto">
          <a:xfrm>
            <a:off x="5065544" y="928137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Q24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6649"/>
              </p:ext>
            </p:extLst>
          </p:nvPr>
        </p:nvGraphicFramePr>
        <p:xfrm>
          <a:off x="4962663" y="5229200"/>
          <a:ext cx="3668289" cy="7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57"/>
                <a:gridCol w="597408"/>
                <a:gridCol w="597408"/>
                <a:gridCol w="597408"/>
                <a:gridCol w="597408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45%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19" y="2829380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ZoneTexte 53"/>
          <p:cNvSpPr txBox="1"/>
          <p:nvPr/>
        </p:nvSpPr>
        <p:spPr>
          <a:xfrm>
            <a:off x="7343258" y="300914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23%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55" name="Picture 2" descr="famille, family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631290" y="3752772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ZoneTexte 58"/>
          <p:cNvSpPr txBox="1"/>
          <p:nvPr/>
        </p:nvSpPr>
        <p:spPr>
          <a:xfrm>
            <a:off x="7341814" y="401725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28%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62" name="Parenthèse fermante 61"/>
          <p:cNvSpPr/>
          <p:nvPr/>
        </p:nvSpPr>
        <p:spPr>
          <a:xfrm>
            <a:off x="7652498" y="1620141"/>
            <a:ext cx="216024" cy="944764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605338" y="1570044"/>
            <a:ext cx="1800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</a:t>
            </a:r>
          </a:p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 28%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8457631" y="2176071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26%</a:t>
            </a:r>
            <a:endParaRPr lang="fr-FR" sz="1000" dirty="0"/>
          </a:p>
        </p:txBody>
      </p:sp>
      <p:grpSp>
        <p:nvGrpSpPr>
          <p:cNvPr id="41" name="Groupe 40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222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624019062"/>
              </p:ext>
            </p:extLst>
          </p:nvPr>
        </p:nvGraphicFramePr>
        <p:xfrm>
          <a:off x="-1476672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Graphique 51"/>
          <p:cNvGraphicFramePr/>
          <p:nvPr>
            <p:extLst>
              <p:ext uri="{D42A27DB-BD31-4B8C-83A1-F6EECF244321}">
                <p14:modId xmlns:p14="http://schemas.microsoft.com/office/powerpoint/2010/main" val="619902450"/>
              </p:ext>
            </p:extLst>
          </p:nvPr>
        </p:nvGraphicFramePr>
        <p:xfrm>
          <a:off x="2915816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837872"/>
            <a:ext cx="395899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 cours des 2 dernières années, avez-vous mis en place des formations sur la RSE pour vos salariés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Q25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2" y="188640"/>
            <a:ext cx="8643938" cy="384175"/>
          </a:xfrm>
        </p:spPr>
        <p:txBody>
          <a:bodyPr/>
          <a:lstStyle/>
          <a:p>
            <a:r>
              <a:rPr lang="fr-FR" sz="1800" dirty="0" smtClean="0"/>
              <a:t>Cependant la mise en place de formations à destination des salariés n’a pas progressé même si, comme en 2015, 22% des dirigeants prévoient de le faire</a:t>
            </a:r>
            <a:endParaRPr lang="fr-FR" sz="18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731" y="2829380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2950770" y="300914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0%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23" name="Picture 2" descr="famille, family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3238802" y="3752772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2949326" y="401725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404040"/>
                </a:solidFill>
                <a:latin typeface="+mn-lt"/>
              </a:rPr>
              <a:t>3</a:t>
            </a:r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93610"/>
              </p:ext>
            </p:extLst>
          </p:nvPr>
        </p:nvGraphicFramePr>
        <p:xfrm>
          <a:off x="327647" y="5229200"/>
          <a:ext cx="3668289" cy="7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57"/>
                <a:gridCol w="597408"/>
                <a:gridCol w="597408"/>
                <a:gridCol w="597408"/>
                <a:gridCol w="597408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15%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Rectangle à coins arrondis 25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2640484" y="191683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148063" y="831915"/>
            <a:ext cx="3672409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 2016, prévoyez-vous une formation sur la RSE pour vos salariés ?</a:t>
            </a:r>
            <a:endParaRPr lang="fr-FR" sz="1000" i="1" dirty="0" smtClean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3" name="Group 13"/>
          <p:cNvGrpSpPr>
            <a:grpSpLocks/>
          </p:cNvGrpSpPr>
          <p:nvPr/>
        </p:nvGrpSpPr>
        <p:grpSpPr bwMode="auto">
          <a:xfrm>
            <a:off x="5076059" y="764704"/>
            <a:ext cx="508636" cy="421195"/>
            <a:chOff x="151606" y="5649756"/>
            <a:chExt cx="754063" cy="625632"/>
          </a:xfrm>
        </p:grpSpPr>
        <p:sp>
          <p:nvSpPr>
            <p:cNvPr id="37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40" name="Espace réservé du numéro de diapositive 8"/>
          <p:cNvSpPr>
            <a:spLocks/>
          </p:cNvSpPr>
          <p:nvPr/>
        </p:nvSpPr>
        <p:spPr bwMode="auto">
          <a:xfrm>
            <a:off x="5065544" y="792114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Q26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81747"/>
              </p:ext>
            </p:extLst>
          </p:nvPr>
        </p:nvGraphicFramePr>
        <p:xfrm>
          <a:off x="4962663" y="5229200"/>
          <a:ext cx="3668289" cy="7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57"/>
                <a:gridCol w="597408"/>
                <a:gridCol w="597408"/>
                <a:gridCol w="597408"/>
                <a:gridCol w="597408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1-5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6-9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10-99 salariés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100-249 salariés</a:t>
                      </a:r>
                      <a:endParaRPr lang="fr-FR" sz="8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41%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19" y="2829380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ZoneTexte 53"/>
          <p:cNvSpPr txBox="1"/>
          <p:nvPr/>
        </p:nvSpPr>
        <p:spPr>
          <a:xfrm>
            <a:off x="7343258" y="300914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17%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55" name="Picture 2" descr="famille, family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631290" y="3752772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ZoneTexte 58"/>
          <p:cNvSpPr txBox="1"/>
          <p:nvPr/>
        </p:nvSpPr>
        <p:spPr>
          <a:xfrm>
            <a:off x="7341814" y="401725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22%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62" name="Parenthèse fermante 61"/>
          <p:cNvSpPr/>
          <p:nvPr/>
        </p:nvSpPr>
        <p:spPr>
          <a:xfrm>
            <a:off x="7592218" y="1620141"/>
            <a:ext cx="156401" cy="799417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371309" y="1627411"/>
            <a:ext cx="216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 22%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8244408" y="203338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22%</a:t>
            </a:r>
            <a:endParaRPr lang="fr-FR" sz="1000" dirty="0"/>
          </a:p>
        </p:txBody>
      </p:sp>
      <p:grpSp>
        <p:nvGrpSpPr>
          <p:cNvPr id="44" name="Groupe 43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5" name="Rectangle à coins arrondis 44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7" name="Rectangle à coins arrondis 46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39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3912056057"/>
              </p:ext>
            </p:extLst>
          </p:nvPr>
        </p:nvGraphicFramePr>
        <p:xfrm>
          <a:off x="1331640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837872"/>
            <a:ext cx="8207469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Avez-vous déjà bénéficié d’un accompagnement externe pour construire et améliorer votre démarche RSE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Q27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Comme en 2014, une minorité de chefs d’entreprise a bénéficié d’un accompagnement externe dans le cadre d’une démarche RSE…</a:t>
            </a:r>
            <a:endParaRPr lang="fr-FR" sz="200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85" y="2708920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7093724" y="288868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404040"/>
                </a:solidFill>
                <a:latin typeface="+mn-lt"/>
              </a:rPr>
              <a:t>2</a:t>
            </a:r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22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381756" y="3632312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092280" y="389679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>
                <a:solidFill>
                  <a:srgbClr val="404040"/>
                </a:solidFill>
                <a:latin typeface="+mn-lt"/>
              </a:rPr>
              <a:t>6</a:t>
            </a:r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27" name="Parenthèse fermante 26"/>
          <p:cNvSpPr/>
          <p:nvPr/>
        </p:nvSpPr>
        <p:spPr>
          <a:xfrm>
            <a:off x="5902052" y="1590700"/>
            <a:ext cx="182116" cy="687960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868144" y="1661319"/>
            <a:ext cx="180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 </a:t>
            </a:r>
            <a:r>
              <a:rPr lang="fr-FR" b="1" dirty="0">
                <a:solidFill>
                  <a:srgbClr val="669900"/>
                </a:solidFill>
                <a:latin typeface="+mn-lt"/>
              </a:rPr>
              <a:t>5</a:t>
            </a:r>
            <a:r>
              <a:rPr lang="fr-FR" b="1" dirty="0" smtClean="0">
                <a:solidFill>
                  <a:srgbClr val="669900"/>
                </a:solidFill>
                <a:latin typeface="+mn-lt"/>
              </a:rPr>
              <a:t>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6552220" y="202196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4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50159"/>
              </p:ext>
            </p:extLst>
          </p:nvPr>
        </p:nvGraphicFramePr>
        <p:xfrm>
          <a:off x="1439003" y="5229200"/>
          <a:ext cx="6096001" cy="72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3%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22%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4" name="Groupe 23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2483768" y="120945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>
                <a:solidFill>
                  <a:srgbClr val="404040"/>
                </a:solidFill>
                <a:latin typeface="+mn-lt"/>
              </a:rPr>
              <a:t>*En 2014 le libellé était « Avez-vous déjà été accompagné par un consultant pour améliorer votre démarche RSE </a:t>
            </a:r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? »</a:t>
            </a:r>
            <a:endParaRPr lang="fr-FR" sz="800" b="1" i="1" dirty="0">
              <a:solidFill>
                <a:srgbClr val="404040"/>
              </a:solidFill>
              <a:latin typeface="+mn-lt"/>
            </a:endParaRPr>
          </a:p>
          <a:p>
            <a:pPr algn="r"/>
            <a:endParaRPr lang="fr-FR" sz="800" b="1" i="1" dirty="0" smtClean="0">
              <a:solidFill>
                <a:srgbClr val="40404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6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34110"/>
              </p:ext>
            </p:extLst>
          </p:nvPr>
        </p:nvGraphicFramePr>
        <p:xfrm>
          <a:off x="8113092" y="1353468"/>
          <a:ext cx="716765" cy="4949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02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50%</a:t>
                      </a:r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788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3824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669900"/>
                          </a:solidFill>
                        </a:rPr>
                        <a:t>11%</a:t>
                      </a:r>
                      <a:endParaRPr lang="fr-FR" sz="1000" b="1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3824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152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837872"/>
            <a:ext cx="6623293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Pourquoi n’avez-vous pas fait appel à un accompagnement externe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ceux qui n’ont jamais bénéficié d’un accompagnement externe pour construire et améliorer leur démarche RSE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(370)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Q27bis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… ceux ne l’ayant pas fait expliquant en premier lieu que la RSE n’est pas stratégique pour leur entreprise</a:t>
            </a:r>
            <a:endParaRPr lang="fr-FR" sz="2000" dirty="0"/>
          </a:p>
        </p:txBody>
      </p:sp>
      <p:graphicFrame>
        <p:nvGraphicFramePr>
          <p:cNvPr id="18" name="Graphique 17"/>
          <p:cNvGraphicFramePr/>
          <p:nvPr>
            <p:extLst>
              <p:ext uri="{D42A27DB-BD31-4B8C-83A1-F6EECF244321}">
                <p14:modId xmlns:p14="http://schemas.microsoft.com/office/powerpoint/2010/main" val="2052780708"/>
              </p:ext>
            </p:extLst>
          </p:nvPr>
        </p:nvGraphicFramePr>
        <p:xfrm>
          <a:off x="386468" y="1504724"/>
          <a:ext cx="8361216" cy="480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82748"/>
              </p:ext>
            </p:extLst>
          </p:nvPr>
        </p:nvGraphicFramePr>
        <p:xfrm>
          <a:off x="7239611" y="1360071"/>
          <a:ext cx="716765" cy="4949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02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50%</a:t>
                      </a:r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37%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26%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6905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788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3824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11%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53824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152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-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>
            <a:off x="7092280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e 24"/>
          <p:cNvGrpSpPr/>
          <p:nvPr/>
        </p:nvGrpSpPr>
        <p:grpSpPr>
          <a:xfrm>
            <a:off x="7092280" y="929256"/>
            <a:ext cx="980492" cy="575468"/>
            <a:chOff x="7495264" y="2502769"/>
            <a:chExt cx="1297588" cy="752362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ZoneTexte 26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7981151" y="908720"/>
            <a:ext cx="1055345" cy="540324"/>
            <a:chOff x="7642408" y="3608756"/>
            <a:chExt cx="1297588" cy="754425"/>
          </a:xfrm>
        </p:grpSpPr>
        <p:pic>
          <p:nvPicPr>
            <p:cNvPr id="29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ZoneTexte 29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6" name="Rectangle à coins arrondis 45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8" name="Rectangle à coins arrondis 47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2903116" y="1484784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*Nouvelle question – Question ouverte pré-codée</a:t>
            </a:r>
          </a:p>
        </p:txBody>
      </p:sp>
    </p:spTree>
    <p:extLst>
      <p:ext uri="{BB962C8B-B14F-4D97-AF65-F5344CB8AC3E}">
        <p14:creationId xmlns:p14="http://schemas.microsoft.com/office/powerpoint/2010/main" val="125457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 en 2016, prévoyez-vous de recourir à un accompagnement externe pour construire et améliorer votre démarche RSE ?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Q28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2" y="219075"/>
            <a:ext cx="8643938" cy="384175"/>
          </a:xfrm>
        </p:spPr>
        <p:txBody>
          <a:bodyPr/>
          <a:lstStyle/>
          <a:p>
            <a:r>
              <a:rPr lang="fr-FR" sz="2000" dirty="0" smtClean="0"/>
              <a:t>Comme en 2014, 1 dirigeant sur 5 prévoit de recourir à un accompagnement externe pour leur démarche RSE…</a:t>
            </a:r>
            <a:endParaRPr lang="fr-FR" sz="2000" dirty="0"/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2800406967"/>
              </p:ext>
            </p:extLst>
          </p:nvPr>
        </p:nvGraphicFramePr>
        <p:xfrm>
          <a:off x="1331640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85" y="2708920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7093724" y="2888686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15%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pic>
        <p:nvPicPr>
          <p:cNvPr id="16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381756" y="3632312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7092280" y="3896798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FF0000"/>
                </a:solidFill>
                <a:latin typeface="+mn-lt"/>
              </a:rPr>
              <a:t>13%</a:t>
            </a:r>
          </a:p>
          <a:p>
            <a:endParaRPr lang="fr-FR" sz="800" b="1" dirty="0" smtClean="0">
              <a:solidFill>
                <a:srgbClr val="FF000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18" name="Parenthèse fermante 17"/>
          <p:cNvSpPr/>
          <p:nvPr/>
        </p:nvSpPr>
        <p:spPr>
          <a:xfrm>
            <a:off x="5902052" y="1590700"/>
            <a:ext cx="182116" cy="687960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868144" y="1661319"/>
            <a:ext cx="180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Oui : 17%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6552220" y="202196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21%</a:t>
            </a:r>
            <a:endParaRPr lang="fr-FR" sz="1000" dirty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35011"/>
              </p:ext>
            </p:extLst>
          </p:nvPr>
        </p:nvGraphicFramePr>
        <p:xfrm>
          <a:off x="1439003" y="5229200"/>
          <a:ext cx="6096001" cy="72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Oui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17%</a:t>
                      </a:r>
                      <a:endParaRPr lang="fr-FR" sz="10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5" name="Groupe 24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55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1000015"/>
            <a:ext cx="8424937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 oui, pour quelle(s) raison(s)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Aux dirigeants qui prévoient de recourir à un accompagnement externe pour construire et améliorer leur démarche RSE – Hors NSP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(71)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86468" y="932804"/>
            <a:ext cx="519151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40571" y="908720"/>
            <a:ext cx="565872" cy="47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Q29a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… dans le but essentiellement de mieux comprendre la RSE. L’acquisition d’une expertise RSE et les enjeux environnementaux progressent même s’ils restent secondaires.</a:t>
            </a:r>
            <a:endParaRPr lang="fr-FR" sz="2000" dirty="0"/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2156550066"/>
              </p:ext>
            </p:extLst>
          </p:nvPr>
        </p:nvGraphicFramePr>
        <p:xfrm>
          <a:off x="2115440" y="1504724"/>
          <a:ext cx="8361216" cy="480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4068724" y="5517232"/>
            <a:ext cx="351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404040"/>
                </a:solidFill>
                <a:latin typeface="+mn-lt"/>
              </a:rPr>
              <a:t>+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7021052" y="191683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56%</a:t>
            </a:r>
            <a:endParaRPr lang="fr-FR" sz="1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796916" y="236734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7%</a:t>
            </a:r>
            <a:endParaRPr lang="fr-FR" sz="10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580892" y="281786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14%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5580892" y="326838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11%</a:t>
            </a:r>
            <a:endParaRPr lang="fr-FR" sz="10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92860" y="371889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3%</a:t>
            </a:r>
            <a:endParaRPr lang="fr-FR" sz="10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220852" y="416941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148844" y="461992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11%</a:t>
            </a:r>
            <a:endParaRPr lang="fr-FR" sz="10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5076836" y="507044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1%</a:t>
            </a:r>
            <a:endParaRPr lang="fr-FR" sz="10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5076836" y="5520957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27" name="Flèche droite 26"/>
          <p:cNvSpPr/>
          <p:nvPr/>
        </p:nvSpPr>
        <p:spPr>
          <a:xfrm rot="2795653">
            <a:off x="6709136" y="1957306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 rot="2795653">
            <a:off x="4784496" y="4647390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1" name="Groupe 30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3" name="Rectangle à coins arrondis 2"/>
          <p:cNvSpPr/>
          <p:nvPr/>
        </p:nvSpPr>
        <p:spPr>
          <a:xfrm>
            <a:off x="6192570" y="2561062"/>
            <a:ext cx="1296144" cy="623823"/>
          </a:xfrm>
          <a:prstGeom prst="wedgeRoundRectCallout">
            <a:avLst>
              <a:gd name="adj1" fmla="val -42893"/>
              <a:gd name="adj2" fmla="val -99383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Pour connaitre un peu plus en détails la RSE et les procédures à mettre en place »</a:t>
            </a:r>
            <a:endParaRPr lang="fr-FR" sz="8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7788376" y="1881784"/>
            <a:ext cx="977615" cy="411041"/>
          </a:xfrm>
          <a:prstGeom prst="wedgeRoundRectCallout">
            <a:avLst>
              <a:gd name="adj1" fmla="val -70868"/>
              <a:gd name="adj2" fmla="val -23992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Afin de mieux s’informer »</a:t>
            </a:r>
            <a:endParaRPr lang="fr-FR" sz="8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7578639" y="2436841"/>
            <a:ext cx="1187352" cy="602329"/>
          </a:xfrm>
          <a:prstGeom prst="wedgeRoundRectCallout">
            <a:avLst>
              <a:gd name="adj1" fmla="val -87742"/>
              <a:gd name="adj2" fmla="val -5828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Pour voir ce que c’est et à quoi ça sert »</a:t>
            </a:r>
            <a:endParaRPr lang="fr-FR" sz="800" dirty="0"/>
          </a:p>
        </p:txBody>
      </p:sp>
      <p:sp>
        <p:nvSpPr>
          <p:cNvPr id="43" name="Flèche droite 42"/>
          <p:cNvSpPr/>
          <p:nvPr/>
        </p:nvSpPr>
        <p:spPr>
          <a:xfrm rot="18867200">
            <a:off x="5483516" y="2387704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09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1284172837"/>
              </p:ext>
            </p:extLst>
          </p:nvPr>
        </p:nvGraphicFramePr>
        <p:xfrm>
          <a:off x="2043432" y="1504724"/>
          <a:ext cx="8361216" cy="480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1072023"/>
            <a:ext cx="842493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 non, pour quelle(s) raison(s)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Aux dirigeants qui ne prévoient pas de recourir à un accompagnement externe pour construire et améliorer leur démarche RSE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(330)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86468" y="1004812"/>
            <a:ext cx="519151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40571" y="980728"/>
            <a:ext cx="565872" cy="47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Q29b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2" y="260648"/>
            <a:ext cx="8466475" cy="384175"/>
          </a:xfrm>
        </p:spPr>
        <p:txBody>
          <a:bodyPr/>
          <a:lstStyle/>
          <a:p>
            <a:r>
              <a:rPr lang="fr-FR" sz="2000" dirty="0" smtClean="0"/>
              <a:t>Les autres chefs d’entreprise déplorent surtout un manque de temps pour un sujet qui n’est pas prioritaire ou pas adapté à l’activité, l’organisation</a:t>
            </a:r>
            <a:endParaRPr lang="fr-FR" sz="2000" dirty="0"/>
          </a:p>
        </p:txBody>
      </p:sp>
      <p:sp>
        <p:nvSpPr>
          <p:cNvPr id="15" name="Flèche droite 14"/>
          <p:cNvSpPr/>
          <p:nvPr/>
        </p:nvSpPr>
        <p:spPr>
          <a:xfrm rot="2795653">
            <a:off x="6349414" y="1933706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2795653">
            <a:off x="5453539" y="2664720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18867200">
            <a:off x="5283820" y="3389022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988604" y="5245528"/>
            <a:ext cx="351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404040"/>
                </a:solidFill>
                <a:latin typeface="+mn-lt"/>
              </a:rPr>
              <a:t>+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6804248" y="191683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39%</a:t>
            </a:r>
            <a:endParaRPr lang="fr-FR" sz="10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6228184" y="228578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23%</a:t>
            </a:r>
            <a:endParaRPr lang="fr-FR" sz="10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868144" y="265472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4%</a:t>
            </a:r>
            <a:endParaRPr lang="fr-FR" sz="1000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5796136" y="302367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14%</a:t>
            </a:r>
            <a:endParaRPr lang="fr-FR" sz="1000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5652120" y="339262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7%</a:t>
            </a:r>
            <a:endParaRPr lang="fr-FR" sz="1000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5292080" y="376157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5292080" y="413052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7%</a:t>
            </a:r>
            <a:endParaRPr lang="fr-FR" sz="10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5291452" y="449946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1%</a:t>
            </a:r>
            <a:endParaRPr lang="fr-FR" sz="10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148064" y="486841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5155433" y="523736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  <a:r>
              <a:rPr lang="fr-FR" sz="1000" dirty="0" smtClean="0"/>
              <a:t>%</a:t>
            </a:r>
            <a:endParaRPr lang="fr-FR" sz="1000" dirty="0"/>
          </a:p>
        </p:txBody>
      </p:sp>
      <p:sp>
        <p:nvSpPr>
          <p:cNvPr id="39" name="Flèche droite 38"/>
          <p:cNvSpPr/>
          <p:nvPr/>
        </p:nvSpPr>
        <p:spPr>
          <a:xfrm rot="18867200">
            <a:off x="4874796" y="4503684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grpSp>
        <p:nvGrpSpPr>
          <p:cNvPr id="43" name="Groupe 42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46" name="Rectangle à coins arrondis 45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3" name="Rectangle à coins arrondis 2"/>
          <p:cNvSpPr/>
          <p:nvPr/>
        </p:nvSpPr>
        <p:spPr>
          <a:xfrm>
            <a:off x="7020272" y="2269006"/>
            <a:ext cx="792088" cy="629209"/>
          </a:xfrm>
          <a:prstGeom prst="wedgeRoundRectCallout">
            <a:avLst>
              <a:gd name="adj1" fmla="val -80404"/>
              <a:gd name="adj2" fmla="val -5158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Une question de temps et de priorité »</a:t>
            </a:r>
            <a:endParaRPr lang="fr-FR" sz="800" dirty="0"/>
          </a:p>
        </p:txBody>
      </p:sp>
      <p:sp>
        <p:nvSpPr>
          <p:cNvPr id="49" name="Rectangle à coins arrondis 48"/>
          <p:cNvSpPr/>
          <p:nvPr/>
        </p:nvSpPr>
        <p:spPr>
          <a:xfrm>
            <a:off x="7816014" y="1718300"/>
            <a:ext cx="936104" cy="540427"/>
          </a:xfrm>
          <a:prstGeom prst="wedgeRoundRectCallout">
            <a:avLst>
              <a:gd name="adj1" fmla="val -79570"/>
              <a:gd name="adj2" fmla="val -820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Ce n’est pas la priorité pour le moment »</a:t>
            </a:r>
            <a:endParaRPr lang="fr-FR" sz="8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8030433" y="2379681"/>
            <a:ext cx="936104" cy="540427"/>
          </a:xfrm>
          <a:prstGeom prst="wedgeRoundRectCallout">
            <a:avLst>
              <a:gd name="adj1" fmla="val -67882"/>
              <a:gd name="adj2" fmla="val -5881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Il y a d’autres sujets prioritaires »</a:t>
            </a:r>
            <a:endParaRPr lang="fr-FR" sz="800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6392928" y="3100483"/>
            <a:ext cx="1102822" cy="511051"/>
          </a:xfrm>
          <a:prstGeom prst="wedgeRoundRectCallout">
            <a:avLst>
              <a:gd name="adj1" fmla="val -36465"/>
              <a:gd name="adj2" fmla="val -11463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On est une toute petite structure alors ça ne nous concerne pas »</a:t>
            </a:r>
            <a:endParaRPr lang="fr-FR" sz="800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7675350" y="3160200"/>
            <a:ext cx="1361146" cy="970319"/>
          </a:xfrm>
          <a:prstGeom prst="wedgeRoundRectCallout">
            <a:avLst>
              <a:gd name="adj1" fmla="val -70974"/>
              <a:gd name="adj2" fmla="val -6626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« Nous sommes une toute petite entreprise composée de deux salariés seulement, je ne crois pas qu’on ait besoin d’accompagnement »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9598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36403" y="3816425"/>
            <a:ext cx="7483747" cy="1700807"/>
          </a:xfrm>
        </p:spPr>
        <p:txBody>
          <a:bodyPr/>
          <a:lstStyle/>
          <a:p>
            <a:r>
              <a:rPr lang="fr-FR" dirty="0" smtClean="0"/>
              <a:t>Partie 5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perception de la RSE à l’échelle du territoire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itre 2"/>
          <p:cNvSpPr>
            <a:spLocks noGrp="1"/>
          </p:cNvSpPr>
          <p:nvPr>
            <p:ph type="title"/>
          </p:nvPr>
        </p:nvSpPr>
        <p:spPr>
          <a:xfrm>
            <a:off x="570110" y="236393"/>
            <a:ext cx="8034338" cy="384295"/>
          </a:xfrm>
        </p:spPr>
        <p:txBody>
          <a:bodyPr/>
          <a:lstStyle/>
          <a:p>
            <a:r>
              <a:rPr lang="fr-FR" sz="2400" dirty="0" smtClean="0"/>
              <a:t>Structure de l’échantillon</a:t>
            </a:r>
            <a:endParaRPr lang="fr-FR" sz="2400" dirty="0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74440"/>
              </p:ext>
            </p:extLst>
          </p:nvPr>
        </p:nvGraphicFramePr>
        <p:xfrm>
          <a:off x="539552" y="692696"/>
          <a:ext cx="388843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75"/>
                <a:gridCol w="1012953"/>
                <a:gridCol w="936103"/>
              </a:tblGrid>
              <a:tr h="32279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Région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Répartition </a:t>
                      </a:r>
                      <a:r>
                        <a:rPr lang="fr-FR" sz="800" dirty="0" smtClean="0">
                          <a:latin typeface="+mn-lt"/>
                        </a:rPr>
                        <a:t>après redressement</a:t>
                      </a:r>
                      <a:endParaRPr lang="fr-FR" sz="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Bases brutes</a:t>
                      </a:r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Ile de France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22%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61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Nord-Est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19%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83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Nord-Ouest </a:t>
                      </a:r>
                      <a:r>
                        <a:rPr lang="fr-FR" sz="10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hors PDL</a:t>
                      </a:r>
                      <a:endParaRPr lang="fr-FR" sz="10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16%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57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Pays de la Loire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5%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53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Sud-Est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27%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98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Sud-Ouest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11%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53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100%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405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27981"/>
              </p:ext>
            </p:extLst>
          </p:nvPr>
        </p:nvGraphicFramePr>
        <p:xfrm>
          <a:off x="539552" y="4097724"/>
          <a:ext cx="3888431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75"/>
                <a:gridCol w="1002827"/>
                <a:gridCol w="946229"/>
              </a:tblGrid>
              <a:tr h="32279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Secteur d’activité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Répartition </a:t>
                      </a:r>
                      <a:r>
                        <a:rPr lang="fr-FR" sz="800" dirty="0" smtClean="0">
                          <a:latin typeface="+mn-lt"/>
                        </a:rPr>
                        <a:t>après redressement</a:t>
                      </a:r>
                      <a:endParaRPr lang="fr-FR" sz="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Bases brutes</a:t>
                      </a:r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Agriculture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7%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31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BTP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15%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60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Commerce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35%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123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Industrie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9%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65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Services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34%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126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100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405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47106"/>
              </p:ext>
            </p:extLst>
          </p:nvPr>
        </p:nvGraphicFramePr>
        <p:xfrm>
          <a:off x="4716016" y="692696"/>
          <a:ext cx="3816423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461"/>
                <a:gridCol w="1048867"/>
                <a:gridCol w="864095"/>
              </a:tblGrid>
              <a:tr h="32279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Taille</a:t>
                      </a:r>
                      <a:r>
                        <a:rPr lang="fr-FR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Répartition </a:t>
                      </a:r>
                      <a:r>
                        <a:rPr lang="fr-FR" sz="800" dirty="0" smtClean="0">
                          <a:latin typeface="+mn-lt"/>
                        </a:rPr>
                        <a:t>après redressement</a:t>
                      </a:r>
                      <a:endParaRPr lang="fr-FR" sz="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Bases brutes</a:t>
                      </a:r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à 5 salariés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60%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159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à 9 salariés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21%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60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à 99 salariés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18%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121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100 à 249 salariés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65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100%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405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67679"/>
              </p:ext>
            </p:extLst>
          </p:nvPr>
        </p:nvGraphicFramePr>
        <p:xfrm>
          <a:off x="4716016" y="2669530"/>
          <a:ext cx="3816423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461"/>
                <a:gridCol w="1047415"/>
                <a:gridCol w="865547"/>
              </a:tblGrid>
              <a:tr h="32279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CA 2014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Répartition</a:t>
                      </a:r>
                      <a:endParaRPr lang="fr-FR" sz="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Bases brutes</a:t>
                      </a:r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Moins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 500 000 €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36%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107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500 000 € à  - de 2M€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26%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106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2M€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à – de 5M€ 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9%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43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5M€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plus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56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Refus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25%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93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100%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405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05748"/>
              </p:ext>
            </p:extLst>
          </p:nvPr>
        </p:nvGraphicFramePr>
        <p:xfrm>
          <a:off x="4716016" y="4920684"/>
          <a:ext cx="381642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461"/>
                <a:gridCol w="1038623"/>
                <a:gridCol w="874339"/>
              </a:tblGrid>
              <a:tr h="32279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Entreprise familiale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Répartition</a:t>
                      </a:r>
                      <a:endParaRPr lang="fr-FR" sz="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Bases brutes</a:t>
                      </a:r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Oui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71%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234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Non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29%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171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367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63C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100%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+mn-lt"/>
                        </a:rPr>
                        <a:t>405</a:t>
                      </a:r>
                      <a:endParaRPr lang="fr-FR" sz="10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1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935860"/>
            <a:ext cx="8424937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 rapport à d’autres territoires en France, comment évaluez-vous la performance du vôtre en matière de RSE ?*</a:t>
            </a:r>
            <a:endParaRPr lang="fr-FR" sz="1000" i="1" dirty="0" smtClean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A tous</a:t>
            </a: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(405) 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868649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896059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Q30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Les dirigeants ont des difficultés à se positionner sur leur engagement en matière de RSE par rapport aux autres régions ou n’identifient pas de différence</a:t>
            </a:r>
            <a:endParaRPr lang="fr-FR" sz="2000" dirty="0"/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624950843"/>
              </p:ext>
            </p:extLst>
          </p:nvPr>
        </p:nvGraphicFramePr>
        <p:xfrm>
          <a:off x="1411813" y="897956"/>
          <a:ext cx="5688631" cy="453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à coins arrondis 19"/>
          <p:cNvSpPr/>
          <p:nvPr/>
        </p:nvSpPr>
        <p:spPr>
          <a:xfrm>
            <a:off x="6084168" y="649891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456907" y="6524313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10225"/>
              </p:ext>
            </p:extLst>
          </p:nvPr>
        </p:nvGraphicFramePr>
        <p:xfrm>
          <a:off x="10096" y="4581128"/>
          <a:ext cx="9108504" cy="1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623"/>
                <a:gridCol w="693171"/>
                <a:gridCol w="693171"/>
                <a:gridCol w="693171"/>
                <a:gridCol w="693171"/>
                <a:gridCol w="693171"/>
                <a:gridCol w="693171"/>
                <a:gridCol w="693171"/>
                <a:gridCol w="693171"/>
                <a:gridCol w="693171"/>
                <a:gridCol w="693171"/>
                <a:gridCol w="693171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 / Région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1-5 salariés</a:t>
                      </a:r>
                      <a:endParaRPr lang="fr-FR" sz="900" b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6-9 salariés</a:t>
                      </a:r>
                      <a:endParaRPr lang="fr-FR" sz="9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10-99 salariés</a:t>
                      </a:r>
                      <a:endParaRPr lang="fr-FR" sz="9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100-249 salariés</a:t>
                      </a:r>
                      <a:endParaRPr lang="fr-FR" sz="900" b="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IDF</a:t>
                      </a:r>
                      <a:endParaRPr lang="fr-FR" sz="900" b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Nord-Est</a:t>
                      </a:r>
                      <a:endParaRPr lang="fr-FR" sz="9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Nord-Ouest (hors PDL)</a:t>
                      </a:r>
                      <a:endParaRPr lang="fr-FR" sz="9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Pays</a:t>
                      </a:r>
                      <a:r>
                        <a:rPr lang="fr-FR" sz="900" b="0" baseline="0" dirty="0" smtClean="0"/>
                        <a:t> de la Loire</a:t>
                      </a:r>
                      <a:endParaRPr lang="fr-FR" sz="9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Sud-Est</a:t>
                      </a:r>
                      <a:endParaRPr lang="fr-FR" sz="9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Sud-Ouest</a:t>
                      </a:r>
                      <a:endParaRPr lang="fr-FR" sz="900" b="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err="1" smtClean="0"/>
                        <a:t>Entrep</a:t>
                      </a:r>
                      <a:r>
                        <a:rPr lang="fr-FR" sz="900" b="0" dirty="0" smtClean="0"/>
                        <a:t>.</a:t>
                      </a:r>
                      <a:r>
                        <a:rPr lang="fr-FR" sz="900" b="0" baseline="0" dirty="0" smtClean="0"/>
                        <a:t> </a:t>
                      </a:r>
                      <a:r>
                        <a:rPr lang="fr-FR" sz="900" b="0" baseline="0" dirty="0" err="1" smtClean="0"/>
                        <a:t>Famil</a:t>
                      </a:r>
                      <a:r>
                        <a:rPr lang="fr-FR" sz="900" b="0" baseline="0" dirty="0" smtClean="0"/>
                        <a:t>.</a:t>
                      </a:r>
                      <a:endParaRPr lang="fr-FR" sz="900" b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Plus engagés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9%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+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11%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Moins</a:t>
                      </a:r>
                      <a:r>
                        <a:rPr lang="fr-FR" sz="1000" baseline="0" dirty="0" smtClean="0"/>
                        <a:t> engagés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21%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15%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35%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12%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15%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19%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Autant engagés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39%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53%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55%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27%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49%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35%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41%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Je ne sais pas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35%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37%</a:t>
                      </a:r>
                      <a:endParaRPr lang="fr-FR" sz="10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21%</a:t>
                      </a:r>
                      <a:endParaRPr lang="fr-FR" sz="1000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24%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47%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34%</a:t>
                      </a:r>
                      <a:endParaRPr lang="fr-FR" sz="1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318961" y="4593828"/>
            <a:ext cx="720080" cy="1897608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1763688" y="6498913"/>
            <a:ext cx="3964313" cy="420379"/>
            <a:chOff x="1763688" y="6453336"/>
            <a:chExt cx="3964313" cy="420379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4716016" y="1341348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*Nouvelle question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7984" y="1484784"/>
            <a:ext cx="3384376" cy="7920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Globalement, les acteurs de mon territoire sont plus engagés dans la RSE que ceux des autres territoires</a:t>
            </a:r>
          </a:p>
          <a:p>
            <a:pPr algn="ctr"/>
            <a:r>
              <a:rPr lang="fr-FR" sz="1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6%</a:t>
            </a:r>
            <a:endParaRPr lang="fr-FR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20072" y="2305968"/>
            <a:ext cx="3092461" cy="7920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Globalement, les acteurs de mon territoire sont moins engagés dans la RSE que ceux des autres territoires</a:t>
            </a:r>
          </a:p>
          <a:p>
            <a:pPr algn="ctr"/>
            <a:r>
              <a:rPr lang="fr-FR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20%</a:t>
            </a:r>
            <a:endParaRPr lang="fr-FR" sz="1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38795" y="3607222"/>
            <a:ext cx="2554841" cy="7920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</a:rPr>
              <a:t>Globalement, les acteurs de mon territoire sont autant engagés dans la RSE que ceux d’autres territoires </a:t>
            </a:r>
            <a:endParaRPr lang="fr-FR" sz="1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41%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algn="just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Connaissez-vous la plateforme RSE de la métropole nantaise ?*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Eux dirigeants d’entreprises du Pays de la Loire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(53) </a:t>
            </a:r>
          </a:p>
          <a:p>
            <a:pPr>
              <a:tabLst>
                <a:tab pos="360363" algn="l"/>
              </a:tabLst>
            </a:pPr>
            <a:r>
              <a:rPr lang="fr-FR" sz="1000" i="1" dirty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	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Q31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La plateforme RSE de la métropole nantaise est très peu connue des dirigeants dont l’entreprise est implantée en région Pays de la Loire</a:t>
            </a:r>
            <a:endParaRPr lang="fr-FR" sz="2000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9826885" y="197725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Graphique 17"/>
          <p:cNvGraphicFramePr/>
          <p:nvPr>
            <p:extLst>
              <p:ext uri="{D42A27DB-BD31-4B8C-83A1-F6EECF244321}">
                <p14:modId xmlns:p14="http://schemas.microsoft.com/office/powerpoint/2010/main" val="3731080151"/>
              </p:ext>
            </p:extLst>
          </p:nvPr>
        </p:nvGraphicFramePr>
        <p:xfrm>
          <a:off x="1547664" y="1043194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9" name="Groupe 28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4716016" y="1341348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i="1" dirty="0" smtClean="0">
                <a:solidFill>
                  <a:srgbClr val="404040"/>
                </a:solidFill>
                <a:latin typeface="+mn-lt"/>
              </a:rPr>
              <a:t>*Nouvelle question</a:t>
            </a:r>
          </a:p>
        </p:txBody>
      </p:sp>
    </p:spTree>
    <p:extLst>
      <p:ext uri="{BB962C8B-B14F-4D97-AF65-F5344CB8AC3E}">
        <p14:creationId xmlns:p14="http://schemas.microsoft.com/office/powerpoint/2010/main" val="374252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36403" y="3312369"/>
            <a:ext cx="7483747" cy="1700807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RESULTATS DETAILLES </a:t>
            </a:r>
            <a:br>
              <a:rPr lang="fr-FR" dirty="0" smtClean="0"/>
            </a:b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36403" y="3245986"/>
            <a:ext cx="7483747" cy="1700807"/>
          </a:xfrm>
        </p:spPr>
        <p:txBody>
          <a:bodyPr/>
          <a:lstStyle/>
          <a:p>
            <a:r>
              <a:rPr lang="fr-FR" dirty="0" smtClean="0"/>
              <a:t>Partie 1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perception de la RSE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524132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500179" y="236393"/>
            <a:ext cx="8393745" cy="384295"/>
          </a:xfrm>
        </p:spPr>
        <p:txBody>
          <a:bodyPr/>
          <a:lstStyle/>
          <a:p>
            <a:r>
              <a:rPr lang="fr-FR" sz="2000" dirty="0" smtClean="0"/>
              <a:t>La RSE est encore méconnue par près de deux tiers des dirigeants</a:t>
            </a:r>
            <a:endParaRPr lang="fr-FR" sz="2000" dirty="0"/>
          </a:p>
        </p:txBody>
      </p:sp>
      <p:sp>
        <p:nvSpPr>
          <p:cNvPr id="75" name="ZoneTexte 74"/>
          <p:cNvSpPr txBox="1"/>
          <p:nvPr/>
        </p:nvSpPr>
        <p:spPr>
          <a:xfrm>
            <a:off x="468987" y="746120"/>
            <a:ext cx="842493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manière générale, quand on vous parle de RSE (responsabilité sociétale des entreprises) :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Base : A tous (405) </a:t>
            </a:r>
            <a:endParaRPr lang="fr-FR" sz="1000" i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</a:endParaRP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462964" y="703549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464594" y="692696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Q1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8893924" y="17106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aphique 20"/>
          <p:cNvGraphicFramePr/>
          <p:nvPr>
            <p:extLst>
              <p:ext uri="{D42A27DB-BD31-4B8C-83A1-F6EECF244321}">
                <p14:modId xmlns:p14="http://schemas.microsoft.com/office/powerpoint/2010/main" val="3338357458"/>
              </p:ext>
            </p:extLst>
          </p:nvPr>
        </p:nvGraphicFramePr>
        <p:xfrm>
          <a:off x="1043608" y="692696"/>
          <a:ext cx="6048671" cy="519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arenthèse fermante 4"/>
          <p:cNvSpPr/>
          <p:nvPr/>
        </p:nvSpPr>
        <p:spPr>
          <a:xfrm>
            <a:off x="7020272" y="1566665"/>
            <a:ext cx="216024" cy="2952328"/>
          </a:xfrm>
          <a:prstGeom prst="rightBracket">
            <a:avLst/>
          </a:prstGeom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6699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36296" y="1744360"/>
            <a:ext cx="1800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9900"/>
                </a:solidFill>
                <a:latin typeface="+mn-lt"/>
              </a:rPr>
              <a:t>ST Connaît : 38%</a:t>
            </a: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  <a:p>
            <a:endParaRPr lang="fr-FR" sz="800" b="1" dirty="0" smtClean="0">
              <a:solidFill>
                <a:srgbClr val="669900"/>
              </a:solidFill>
              <a:latin typeface="+mn-lt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225" y="2502769"/>
            <a:ext cx="799666" cy="7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7495264" y="2682535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Pays de la Loire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40%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652120" y="2105393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10%</a:t>
            </a:r>
            <a:endParaRPr lang="fr-FR" sz="10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6228708" y="4254517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29%</a:t>
            </a:r>
            <a:endParaRPr lang="fr-FR" sz="10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2123728" y="419557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61%</a:t>
            </a:r>
            <a:endParaRPr lang="fr-FR" sz="10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8576828" y="206889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39%</a:t>
            </a:r>
            <a:endParaRPr lang="fr-FR" sz="1000" dirty="0"/>
          </a:p>
        </p:txBody>
      </p:sp>
      <p:sp>
        <p:nvSpPr>
          <p:cNvPr id="7" name="Flèche droite 6"/>
          <p:cNvSpPr/>
          <p:nvPr/>
        </p:nvSpPr>
        <p:spPr>
          <a:xfrm rot="18867200">
            <a:off x="5204783" y="2120245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 rot="2795653">
            <a:off x="5844260" y="4307468"/>
            <a:ext cx="288556" cy="18856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famille, family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13286" r="11239" b="27493"/>
          <a:stretch/>
        </p:blipFill>
        <p:spPr bwMode="auto">
          <a:xfrm>
            <a:off x="7812360" y="3608756"/>
            <a:ext cx="880092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7522884" y="3873242"/>
            <a:ext cx="129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Entreprises familiales</a:t>
            </a:r>
          </a:p>
          <a:p>
            <a:pPr algn="ctr"/>
            <a:endParaRPr lang="fr-FR" sz="800" b="1" dirty="0">
              <a:solidFill>
                <a:srgbClr val="404040"/>
              </a:solidFill>
              <a:latin typeface="+mn-lt"/>
            </a:endParaRPr>
          </a:p>
          <a:p>
            <a:pPr algn="ctr"/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38%</a:t>
            </a: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  <a:p>
            <a:endParaRPr lang="fr-FR" sz="800" b="1" dirty="0" smtClean="0">
              <a:solidFill>
                <a:srgbClr val="404040"/>
              </a:solidFill>
              <a:latin typeface="+mn-lt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64813"/>
              </p:ext>
            </p:extLst>
          </p:nvPr>
        </p:nvGraphicFramePr>
        <p:xfrm>
          <a:off x="1439003" y="5068024"/>
          <a:ext cx="60960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85"/>
                <a:gridCol w="992779"/>
                <a:gridCol w="992779"/>
                <a:gridCol w="992779"/>
                <a:gridCol w="992779"/>
              </a:tblGrid>
              <a:tr h="324196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Taille d’entreprise</a:t>
                      </a:r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324196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Vous</a:t>
                      </a:r>
                      <a:r>
                        <a:rPr lang="fr-FR" sz="1000" baseline="0" dirty="0" smtClean="0"/>
                        <a:t> voyez </a:t>
                      </a: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</a:rPr>
                        <a:t>précisément</a:t>
                      </a:r>
                      <a:r>
                        <a:rPr lang="fr-FR" sz="1000" baseline="0" dirty="0" smtClean="0"/>
                        <a:t> de quoi il s’agit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14%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35%</a:t>
                      </a:r>
                      <a:endParaRPr lang="fr-FR" sz="1000" dirty="0"/>
                    </a:p>
                  </a:txBody>
                  <a:tcPr anchor="ctr"/>
                </a:tc>
              </a:tr>
              <a:tr h="22444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Vous en avez entendu parler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47%</a:t>
                      </a:r>
                      <a:endParaRPr lang="fr-FR" sz="1000" dirty="0"/>
                    </a:p>
                  </a:txBody>
                  <a:tcPr anchor="ctr"/>
                </a:tc>
              </a:tr>
              <a:tr h="22444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ST Connaît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43%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82%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2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38772"/>
              </p:ext>
            </p:extLst>
          </p:nvPr>
        </p:nvGraphicFramePr>
        <p:xfrm>
          <a:off x="5583427" y="1789145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ST D’accord</a:t>
                      </a:r>
                      <a:endParaRPr lang="fr-FR" sz="1000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60%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47%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44%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5" name="ZoneTexte 74"/>
          <p:cNvSpPr txBox="1"/>
          <p:nvPr/>
        </p:nvSpPr>
        <p:spPr>
          <a:xfrm>
            <a:off x="468987" y="975931"/>
            <a:ext cx="842493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Pour chacune des informations</a:t>
            </a: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suivantes concernant la RSE, pouvez-vous nous indiquer si vous êtes tout à fait, plutôt, pas vraiment ou pas du tout d’accord avec chacune des informations concernant la RSE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908720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936130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Selon les dirigeants, la RSE permet de jouer un rôle sur l’image de l’entreprise et satisfait les attentes des clients « </a:t>
            </a:r>
            <a:r>
              <a:rPr lang="fr-FR" sz="2000" dirty="0" err="1" smtClean="0"/>
              <a:t>éco-responsables</a:t>
            </a:r>
            <a:r>
              <a:rPr lang="fr-FR" sz="2000" dirty="0" smtClean="0"/>
              <a:t> », une idée en progression par rapport à 2014</a:t>
            </a:r>
            <a:endParaRPr lang="fr-FR" sz="2000" dirty="0"/>
          </a:p>
        </p:txBody>
      </p:sp>
      <p:graphicFrame>
        <p:nvGraphicFramePr>
          <p:cNvPr id="26" name="Graphique 25"/>
          <p:cNvGraphicFramePr/>
          <p:nvPr>
            <p:extLst>
              <p:ext uri="{D42A27DB-BD31-4B8C-83A1-F6EECF244321}">
                <p14:modId xmlns:p14="http://schemas.microsoft.com/office/powerpoint/2010/main" val="387927913"/>
              </p:ext>
            </p:extLst>
          </p:nvPr>
        </p:nvGraphicFramePr>
        <p:xfrm>
          <a:off x="32254" y="1891149"/>
          <a:ext cx="6123922" cy="461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7020272" y="1873455"/>
            <a:ext cx="0" cy="4030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86324"/>
              </p:ext>
            </p:extLst>
          </p:nvPr>
        </p:nvGraphicFramePr>
        <p:xfrm>
          <a:off x="7239611" y="1789144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62%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28%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64721"/>
              </p:ext>
            </p:extLst>
          </p:nvPr>
        </p:nvGraphicFramePr>
        <p:xfrm>
          <a:off x="8175715" y="1789144"/>
          <a:ext cx="716765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5"/>
              </a:tblGrid>
              <a:tr h="481052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noFill/>
                  </a:tcPr>
                </a:tc>
              </a:tr>
              <a:tr h="68026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61%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92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58%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1185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48%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64343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45%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  <a:tr h="73547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43%</a:t>
                      </a:r>
                      <a:endParaRPr lang="fr-FR" sz="10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pSp>
        <p:nvGrpSpPr>
          <p:cNvPr id="2" name="Groupe 1"/>
          <p:cNvGrpSpPr/>
          <p:nvPr/>
        </p:nvGrpSpPr>
        <p:grpSpPr>
          <a:xfrm>
            <a:off x="7092280" y="1773412"/>
            <a:ext cx="980492" cy="575468"/>
            <a:chOff x="7495264" y="2502769"/>
            <a:chExt cx="1297588" cy="752362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225" y="2502769"/>
              <a:ext cx="799666" cy="75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ZoneTexte 27"/>
            <p:cNvSpPr txBox="1"/>
            <p:nvPr/>
          </p:nvSpPr>
          <p:spPr>
            <a:xfrm>
              <a:off x="7495264" y="2739683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Pays de la Loire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7981151" y="1752876"/>
            <a:ext cx="1055345" cy="540324"/>
            <a:chOff x="7642408" y="3608756"/>
            <a:chExt cx="1297588" cy="754425"/>
          </a:xfrm>
        </p:grpSpPr>
        <p:pic>
          <p:nvPicPr>
            <p:cNvPr id="29" name="Picture 2" descr="famille, family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3" t="13286" r="11239" b="27493"/>
            <a:stretch/>
          </p:blipFill>
          <p:spPr bwMode="auto">
            <a:xfrm>
              <a:off x="7812360" y="3608756"/>
              <a:ext cx="880092" cy="75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ZoneTexte 29"/>
            <p:cNvSpPr txBox="1"/>
            <p:nvPr/>
          </p:nvSpPr>
          <p:spPr>
            <a:xfrm>
              <a:off x="7642408" y="3900400"/>
              <a:ext cx="1297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Entreprises familiales</a:t>
              </a:r>
            </a:p>
            <a:p>
              <a:endParaRPr lang="fr-FR" sz="800" b="1" dirty="0" smtClean="0">
                <a:solidFill>
                  <a:srgbClr val="404040"/>
                </a:solidFill>
                <a:latin typeface="+mn-lt"/>
              </a:endParaRPr>
            </a:p>
          </p:txBody>
        </p:sp>
      </p:grpSp>
      <p:sp>
        <p:nvSpPr>
          <p:cNvPr id="31" name="Rectangle à coins arrondis 30"/>
          <p:cNvSpPr/>
          <p:nvPr/>
        </p:nvSpPr>
        <p:spPr>
          <a:xfrm>
            <a:off x="6084168" y="6453335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XX%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480211" y="6453336"/>
            <a:ext cx="151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404040"/>
                </a:solidFill>
                <a:latin typeface="+mn-lt"/>
              </a:rPr>
              <a:t>Rappel enquête précédente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6372200" y="2492896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58%</a:t>
            </a:r>
            <a:endParaRPr lang="fr-FR" sz="10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6372200" y="3182728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49%</a:t>
            </a:r>
            <a:endParaRPr lang="fr-FR" sz="10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6372200" y="3872560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47%</a:t>
            </a:r>
            <a:endParaRPr lang="fr-FR" sz="10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6372200" y="4562392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43%</a:t>
            </a:r>
            <a:endParaRPr lang="fr-FR" sz="10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6372200" y="5252224"/>
            <a:ext cx="432048" cy="243487"/>
          </a:xfrm>
          <a:prstGeom prst="roundRect">
            <a:avLst/>
          </a:prstGeom>
          <a:solidFill>
            <a:srgbClr val="0070C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35%</a:t>
            </a:r>
            <a:endParaRPr lang="fr-FR" sz="1000" dirty="0"/>
          </a:p>
        </p:txBody>
      </p:sp>
      <p:sp>
        <p:nvSpPr>
          <p:cNvPr id="42" name="Flèche droite 41"/>
          <p:cNvSpPr/>
          <p:nvPr/>
        </p:nvSpPr>
        <p:spPr>
          <a:xfrm rot="18867200">
            <a:off x="6075908" y="3198359"/>
            <a:ext cx="288556" cy="188561"/>
          </a:xfrm>
          <a:prstGeom prst="rightArrow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34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Texte 74"/>
          <p:cNvSpPr txBox="1"/>
          <p:nvPr/>
        </p:nvSpPr>
        <p:spPr>
          <a:xfrm>
            <a:off x="468987" y="837872"/>
            <a:ext cx="8424937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25400" dir="2700000" algn="tl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363" indent="84138" defTabSz="444500"/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Pour chacune des informations</a:t>
            </a: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suivantes concernant la RSE, pouvez-vous nous indiquer si vous êtes tout à fait, plutôt, pas vraiment ou pas du tout d’accord avec chacune des informations concernant la RSE ?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</a:rPr>
              <a:t>Base : </a:t>
            </a:r>
            <a:r>
              <a:rPr lang="fr-FR" sz="1000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rebuchet MS" panose="020B0603020202020204" pitchFamily="34" charset="0"/>
              </a:rPr>
              <a:t>A tous (405)</a:t>
            </a:r>
          </a:p>
        </p:txBody>
      </p: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396983" y="770661"/>
            <a:ext cx="508636" cy="421195"/>
            <a:chOff x="151606" y="5649756"/>
            <a:chExt cx="754063" cy="625632"/>
          </a:xfrm>
        </p:grpSpPr>
        <p:sp>
          <p:nvSpPr>
            <p:cNvPr id="35" name="Freeform 13"/>
            <p:cNvSpPr>
              <a:spLocks/>
            </p:cNvSpPr>
            <p:nvPr userDrawn="1"/>
          </p:nvSpPr>
          <p:spPr bwMode="auto">
            <a:xfrm>
              <a:off x="151606" y="5659256"/>
              <a:ext cx="753120" cy="616938"/>
            </a:xfrm>
            <a:custGeom>
              <a:avLst/>
              <a:gdLst>
                <a:gd name="T0" fmla="*/ 2147483647 w 201"/>
                <a:gd name="T1" fmla="*/ 2147483647 h 164"/>
                <a:gd name="T2" fmla="*/ 2147483647 w 201"/>
                <a:gd name="T3" fmla="*/ 2147483647 h 164"/>
                <a:gd name="T4" fmla="*/ 0 w 201"/>
                <a:gd name="T5" fmla="*/ 2147483647 h 164"/>
                <a:gd name="T6" fmla="*/ 2147483647 w 201"/>
                <a:gd name="T7" fmla="*/ 0 h 164"/>
                <a:gd name="T8" fmla="*/ 2147483647 w 20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64">
                  <a:moveTo>
                    <a:pt x="201" y="82"/>
                  </a:moveTo>
                  <a:cubicBezTo>
                    <a:pt x="201" y="143"/>
                    <a:pt x="156" y="164"/>
                    <a:pt x="101" y="164"/>
                  </a:cubicBezTo>
                  <a:cubicBezTo>
                    <a:pt x="45" y="164"/>
                    <a:pt x="0" y="145"/>
                    <a:pt x="0" y="82"/>
                  </a:cubicBezTo>
                  <a:cubicBezTo>
                    <a:pt x="0" y="22"/>
                    <a:pt x="45" y="0"/>
                    <a:pt x="101" y="0"/>
                  </a:cubicBezTo>
                  <a:cubicBezTo>
                    <a:pt x="156" y="0"/>
                    <a:pt x="201" y="22"/>
                    <a:pt x="201" y="82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 userDrawn="1"/>
          </p:nvSpPr>
          <p:spPr bwMode="auto">
            <a:xfrm>
              <a:off x="193909" y="5649756"/>
              <a:ext cx="544512" cy="40481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fr-FR" dirty="0">
                <a:solidFill>
                  <a:srgbClr val="00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Espace réservé du numéro de diapositive 8"/>
          <p:cNvSpPr>
            <a:spLocks/>
          </p:cNvSpPr>
          <p:nvPr/>
        </p:nvSpPr>
        <p:spPr bwMode="auto">
          <a:xfrm>
            <a:off x="386468" y="798071"/>
            <a:ext cx="50700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sz="1200" b="1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Q2</a:t>
            </a:r>
            <a:endParaRPr lang="fr-FR" sz="12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Arrondir un rectangle à un seul coin 60"/>
          <p:cNvSpPr/>
          <p:nvPr/>
        </p:nvSpPr>
        <p:spPr>
          <a:xfrm>
            <a:off x="251520" y="155084"/>
            <a:ext cx="13260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rondir un rectangle à un seul coin 55"/>
          <p:cNvSpPr/>
          <p:nvPr/>
        </p:nvSpPr>
        <p:spPr>
          <a:xfrm>
            <a:off x="352869" y="155084"/>
            <a:ext cx="75302" cy="540000"/>
          </a:xfrm>
          <a:prstGeom prst="round1Rect">
            <a:avLst>
              <a:gd name="adj" fmla="val 0"/>
            </a:avLst>
          </a:prstGeom>
          <a:solidFill>
            <a:srgbClr val="E63C1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rondir un rectangle à un seul coin 56"/>
          <p:cNvSpPr/>
          <p:nvPr/>
        </p:nvSpPr>
        <p:spPr>
          <a:xfrm>
            <a:off x="252994" y="155084"/>
            <a:ext cx="17674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rrondir un rectangle à un seul coin 57"/>
          <p:cNvSpPr/>
          <p:nvPr/>
        </p:nvSpPr>
        <p:spPr>
          <a:xfrm>
            <a:off x="364139" y="155084"/>
            <a:ext cx="23827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rondir un rectangle à un seul coin 59"/>
          <p:cNvSpPr/>
          <p:nvPr/>
        </p:nvSpPr>
        <p:spPr>
          <a:xfrm>
            <a:off x="327602" y="155084"/>
            <a:ext cx="25268" cy="540000"/>
          </a:xfrm>
          <a:prstGeom prst="round1Rect">
            <a:avLst>
              <a:gd name="adj" fmla="val 0"/>
            </a:avLst>
          </a:prstGeom>
          <a:solidFill>
            <a:srgbClr val="F4A79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itre 1"/>
          <p:cNvSpPr>
            <a:spLocks noGrp="1"/>
          </p:cNvSpPr>
          <p:nvPr>
            <p:ph type="title"/>
          </p:nvPr>
        </p:nvSpPr>
        <p:spPr>
          <a:xfrm>
            <a:off x="500063" y="219075"/>
            <a:ext cx="8393112" cy="384175"/>
          </a:xfrm>
        </p:spPr>
        <p:txBody>
          <a:bodyPr/>
          <a:lstStyle/>
          <a:p>
            <a:r>
              <a:rPr lang="fr-FR" sz="2000" dirty="0" smtClean="0"/>
              <a:t>Taille d’entreprise – Résultats par profils</a:t>
            </a:r>
            <a:endParaRPr lang="fr-FR" sz="2000" dirty="0"/>
          </a:p>
        </p:txBody>
      </p:sp>
      <p:sp>
        <p:nvSpPr>
          <p:cNvPr id="3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24238"/>
              </p:ext>
            </p:extLst>
          </p:nvPr>
        </p:nvGraphicFramePr>
        <p:xfrm>
          <a:off x="1115616" y="2276872"/>
          <a:ext cx="6947550" cy="310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90"/>
                <a:gridCol w="971812"/>
                <a:gridCol w="971812"/>
                <a:gridCol w="971812"/>
                <a:gridCol w="971812"/>
                <a:gridCol w="971812"/>
              </a:tblGrid>
              <a:tr h="295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Taille d’entreprise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fr-FR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D’accord</a:t>
                      </a:r>
                      <a:endParaRPr lang="fr-FR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1-5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6-9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10-99 salariés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100-249 salariés</a:t>
                      </a:r>
                      <a:endParaRPr lang="fr-FR" sz="1000" dirty="0"/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 RSE permet d’améliorer l’image et la réputation de votre entreprise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60%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54%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68%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68%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87%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 RSE répond aux attentes des clients d’une économie plus responsable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58%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76%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 RSE est une priorité malgré le contexte économique difficile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47%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45%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57%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42%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51%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 RSE permet de rationaliser le fonctionnement de l’entreprise et réduire ses coûts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39%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56%</a:t>
                      </a:r>
                      <a:endParaRPr lang="fr-FR" sz="1000" dirty="0">
                        <a:solidFill>
                          <a:srgbClr val="66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47%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69%</a:t>
                      </a:r>
                    </a:p>
                  </a:txBody>
                  <a:tcPr anchor="ctr"/>
                </a:tc>
              </a:tr>
              <a:tr h="53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 RSE favorise la compétitivité économique de votre entreprise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42%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41%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50%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36%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669900"/>
                          </a:solidFill>
                        </a:rPr>
                        <a:t>58%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5" name="Groupe 14"/>
          <p:cNvGrpSpPr/>
          <p:nvPr/>
        </p:nvGrpSpPr>
        <p:grpSpPr>
          <a:xfrm>
            <a:off x="1763688" y="6453336"/>
            <a:ext cx="3964313" cy="420379"/>
            <a:chOff x="1763688" y="6453336"/>
            <a:chExt cx="3964313" cy="420379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1763688" y="6453336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669900"/>
                  </a:solidFill>
                </a:rPr>
                <a:t>XX%</a:t>
              </a:r>
              <a:endParaRPr lang="fr-FR" sz="1000" dirty="0">
                <a:solidFill>
                  <a:srgbClr val="669900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159731" y="6453337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supérieur au complément</a:t>
              </a: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1763688" y="6630228"/>
              <a:ext cx="432048" cy="2434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rgbClr val="FF0000"/>
                  </a:solidFill>
                </a:rPr>
                <a:t>XX%</a:t>
              </a:r>
              <a:endParaRPr lang="fr-FR" sz="1000" dirty="0">
                <a:solidFill>
                  <a:srgbClr val="FF000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159731" y="6630229"/>
              <a:ext cx="35682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404040"/>
                  </a:solidFill>
                  <a:latin typeface="+mn-lt"/>
                </a:rPr>
                <a:t>Résultat significativement inférieur au complément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2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lides intérieures">
  <a:themeElements>
    <a:clrScheme name="Custom 1">
      <a:dk1>
        <a:srgbClr val="000000"/>
      </a:dk1>
      <a:lt1>
        <a:srgbClr val="FFFFFF"/>
      </a:lt1>
      <a:dk2>
        <a:srgbClr val="CC0000"/>
      </a:dk2>
      <a:lt2>
        <a:srgbClr val="0EA54B"/>
      </a:lt2>
      <a:accent1>
        <a:srgbClr val="EC4822"/>
      </a:accent1>
      <a:accent2>
        <a:srgbClr val="643296"/>
      </a:accent2>
      <a:accent3>
        <a:srgbClr val="FF9600"/>
      </a:accent3>
      <a:accent4>
        <a:srgbClr val="0096C8"/>
      </a:accent4>
      <a:accent5>
        <a:srgbClr val="D60093"/>
      </a:accent5>
      <a:accent6>
        <a:srgbClr val="00009B"/>
      </a:accent6>
      <a:hlink>
        <a:srgbClr val="000000"/>
      </a:hlink>
      <a:folHlink>
        <a:srgbClr val="262626"/>
      </a:folHlink>
    </a:clrScheme>
    <a:fontScheme name="BV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accent1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4096</Words>
  <Application>Microsoft Office PowerPoint</Application>
  <PresentationFormat>Affichage à l'écran (4:3)</PresentationFormat>
  <Paragraphs>1260</Paragraphs>
  <Slides>41</Slides>
  <Notes>40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Courier New</vt:lpstr>
      <vt:lpstr>Traditional Arabic</vt:lpstr>
      <vt:lpstr>Trebuchet MS</vt:lpstr>
      <vt:lpstr>Verdana</vt:lpstr>
      <vt:lpstr>Wingdings</vt:lpstr>
      <vt:lpstr>1_Slides intérieures</vt:lpstr>
      <vt:lpstr>Présentation PowerPoint</vt:lpstr>
      <vt:lpstr>Sommaire</vt:lpstr>
      <vt:lpstr>Méthodologie </vt:lpstr>
      <vt:lpstr>Structure de l’échantillon</vt:lpstr>
      <vt:lpstr> RESULTATS DETAILLES  </vt:lpstr>
      <vt:lpstr>Partie 1 La perception de la RSE</vt:lpstr>
      <vt:lpstr>La RSE est encore méconnue par près de deux tiers des dirigeants</vt:lpstr>
      <vt:lpstr>Selon les dirigeants, la RSE permet de jouer un rôle sur l’image de l’entreprise et satisfait les attentes des clients « éco-responsables », une idée en progression par rapport à 2014</vt:lpstr>
      <vt:lpstr>Taille d’entreprise – Résultats par profils</vt:lpstr>
      <vt:lpstr>La RSE est associée en premier lieu à l’environnement et à la responsabilité</vt:lpstr>
      <vt:lpstr>Partie 2 Les pratiques en matière de RSE</vt:lpstr>
      <vt:lpstr>Davantage de dirigeants ont mis en place des actions pour améliorer les conditions de travail, la gouvernance, la performance économique de l’entreprise et son impact sur l’environnement</vt:lpstr>
      <vt:lpstr>Taille d’entreprise – Résultats par profils</vt:lpstr>
      <vt:lpstr>Les bonnes intentions en matière de RSE sont stables par rapport à 2014, même si l’amélioration de la gouvernance progresse en tendance</vt:lpstr>
      <vt:lpstr>Taille d’entreprise – Résultats par profils</vt:lpstr>
      <vt:lpstr>Les actions jugées les plus efficaces sont celles sur lesquelles les dirigeants ont une plus grande autonomie d’action (conditions d’emploi et gouvernance)</vt:lpstr>
      <vt:lpstr>Pour 1 dirigeant sur 2, les attentes des clients en matière de RSE se sont accrues, les salariés semblent moins exigeants en la matière</vt:lpstr>
      <vt:lpstr>En parallèle la moitié des dirigeants affirment avoir accru leurs exigences, à la fois vis-à-vis de leurs salariés et de leurs fournisseurs</vt:lpstr>
      <vt:lpstr>Partie 3 La démarche RSE </vt:lpstr>
      <vt:lpstr>La mise en place d’indicateurs RSE demeure assez limitée</vt:lpstr>
      <vt:lpstr>Taille d’entreprise – Résultats par profils</vt:lpstr>
      <vt:lpstr>Lorsque des indicateurs RSE ont été mis en place, les parties prenantes ont été davantage consultées qu’en 2014</vt:lpstr>
      <vt:lpstr>Seule une minorité de dirigeants a rédigé un rapport RSE en 2015, mais 1 sur 5 envisage de le faire dans les 3 prochaines années</vt:lpstr>
      <vt:lpstr>Comparativement à 2014, les dirigeants sont plus nombreux à s’impliquer directement sur les questions de RSE</vt:lpstr>
      <vt:lpstr>En revanche, la désignation d’interlocuteurs dédiés sur ce thème reste marginale, à l’exception des entreprises de 100 salariés et plus</vt:lpstr>
      <vt:lpstr>Les personnes responsables de la RSE sont le plus souvent rattachées à la Direction Générale…</vt:lpstr>
      <vt:lpstr>… et exercent fréquemment des responsabilités RH ou Qualité</vt:lpstr>
      <vt:lpstr>La création d’un comité RSE au sein des entreprises est quasiment inexistante…</vt:lpstr>
      <vt:lpstr>… tout comme l’engagement dans un processus de certification de la RSE</vt:lpstr>
      <vt:lpstr>Partie 4 L’accompagnement en matière de RSE</vt:lpstr>
      <vt:lpstr>Comme en 2014, une minorité de chefs d’entreprise est membre de réseaux professionnels qui abordent le sujet de la RSE</vt:lpstr>
      <vt:lpstr>La participation à des formations sur la RSE semble toutefois progresser : 7% des dirigeants y ont participé (+5 pts) et 28% prévoient de le faire en 2016</vt:lpstr>
      <vt:lpstr>Cependant la mise en place de formations à destination des salariés n’a pas progressé même si, comme en 2015, 22% des dirigeants prévoient de le faire</vt:lpstr>
      <vt:lpstr>Comme en 2014, une minorité de chefs d’entreprise a bénéficié d’un accompagnement externe dans le cadre d’une démarche RSE…</vt:lpstr>
      <vt:lpstr>… ceux ne l’ayant pas fait expliquant en premier lieu que la RSE n’est pas stratégique pour leur entreprise</vt:lpstr>
      <vt:lpstr>Comme en 2014, 1 dirigeant sur 5 prévoit de recourir à un accompagnement externe pour leur démarche RSE…</vt:lpstr>
      <vt:lpstr>… dans le but essentiellement de mieux comprendre la RSE. L’acquisition d’une expertise RSE et les enjeux environnementaux progressent même s’ils restent secondaires.</vt:lpstr>
      <vt:lpstr>Les autres chefs d’entreprise déplorent surtout un manque de temps pour un sujet qui n’est pas prioritaire ou pas adapté à l’activité, l’organisation</vt:lpstr>
      <vt:lpstr>Partie 5 La perception de la RSE à l’échelle du territoire</vt:lpstr>
      <vt:lpstr>Les dirigeants ont des difficultés à se positionner sur leur engagement en matière de RSE par rapport aux autres régions ou n’identifient pas de différence</vt:lpstr>
      <vt:lpstr>La plateforme RSE de la métropole nantaise est très peu connue des dirigeants dont l’entreprise est implantée en région Pays de la Loire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 BVA</dc:title>
  <dc:creator/>
  <cp:lastModifiedBy/>
  <cp:revision>312</cp:revision>
  <dcterms:created xsi:type="dcterms:W3CDTF">2008-07-02T18:36:06Z</dcterms:created>
  <dcterms:modified xsi:type="dcterms:W3CDTF">2016-06-01T12:18:49Z</dcterms:modified>
</cp:coreProperties>
</file>